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7" r:id="rId10"/>
    <p:sldId id="288" r:id="rId11"/>
    <p:sldId id="265" r:id="rId12"/>
    <p:sldId id="266" r:id="rId13"/>
    <p:sldId id="267" r:id="rId14"/>
    <p:sldId id="268" r:id="rId15"/>
    <p:sldId id="269" r:id="rId16"/>
    <p:sldId id="286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59"/>
  </p:normalViewPr>
  <p:slideViewPr>
    <p:cSldViewPr snapToGrid="0" snapToObjects="1">
      <p:cViewPr varScale="1">
        <p:scale>
          <a:sx n="77" d="100"/>
          <a:sy n="77" d="100"/>
        </p:scale>
        <p:origin x="6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package" Target="../embeddings/Microsoft_Excel_Worksheet2.xlsx"/><Relationship Id="rId1" Type="http://schemas.openxmlformats.org/officeDocument/2006/relationships/image" Target="../media/image47.png"/><Relationship Id="rId2" Type="http://schemas.openxmlformats.org/officeDocument/2006/relationships/image" Target="../media/image48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751213"/>
          <c:y val="0.0449252"/>
          <c:w val="0.919879"/>
          <c:h val="0.878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Never Married Men</c:v>
                </c:pt>
              </c:strCache>
            </c:strRef>
          </c:tx>
          <c:spPr>
            <a:solidFill>
              <a:srgbClr val="C42D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3.0</c:v>
                </c:pt>
                <c:pt idx="5">
                  <c:v>1.0</c:v>
                </c:pt>
                <c:pt idx="6">
                  <c:v>4.0</c:v>
                </c:pt>
                <c:pt idx="7">
                  <c:v>4.0</c:v>
                </c:pt>
                <c:pt idx="8">
                  <c:v>28.0</c:v>
                </c:pt>
                <c:pt idx="9">
                  <c:v>86.0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Ever Married Men</c:v>
                </c:pt>
              </c:strCache>
            </c:strRef>
          </c:tx>
          <c:spPr>
            <a:solidFill>
              <a:srgbClr val="EC932D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0.0</c:v>
                </c:pt>
                <c:pt idx="3">
                  <c:v>1.0</c:v>
                </c:pt>
                <c:pt idx="4">
                  <c:v>2.0</c:v>
                </c:pt>
                <c:pt idx="5">
                  <c:v>0.0</c:v>
                </c:pt>
                <c:pt idx="6">
                  <c:v>1.0</c:v>
                </c:pt>
                <c:pt idx="7">
                  <c:v>0.0</c:v>
                </c:pt>
                <c:pt idx="8">
                  <c:v>2.0</c:v>
                </c:pt>
                <c:pt idx="9">
                  <c:v>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568866752"/>
        <c:axId val="-568864704"/>
      </c:barChart>
      <c:catAx>
        <c:axId val="-568866752"/>
        <c:scaling>
          <c:orientation val="minMax"/>
        </c:scaling>
        <c:delete val="0"/>
        <c:axPos val="b"/>
        <c:majorGridlines>
          <c:spPr>
            <a:ln w="12700" cap="flat">
              <a:noFill/>
              <a:miter lim="4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-568864704"/>
        <c:crosses val="autoZero"/>
        <c:auto val="1"/>
        <c:lblAlgn val="ctr"/>
        <c:lblOffset val="100"/>
        <c:noMultiLvlLbl val="1"/>
      </c:catAx>
      <c:valAx>
        <c:axId val="-568864704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929292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Neue"/>
                  </a:rPr>
                  <a:t>Number of Cases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-568866752"/>
        <c:crosses val="autoZero"/>
        <c:crossBetween val="between"/>
        <c:majorUnit val="30.0"/>
        <c:minorUnit val="15.0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0584757"/>
          <c:y val="0.129626"/>
          <c:w val="0.247235"/>
          <c:h val="0.12190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D783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cat>
            <c:strRef>
              <c:f>Sheet1!$B$1:$G$1</c:f>
              <c:strCache>
                <c:ptCount val="6"/>
                <c:pt idx="0">
                  <c:v>Epstein-Barr Virus (1.0%)</c:v>
                </c:pt>
                <c:pt idx="1">
                  <c:v>Kaposi Sarcoma Herpesvirus (0.9%)</c:v>
                </c:pt>
                <c:pt idx="2">
                  <c:v>Human Papilloma Virus (5.2%)</c:v>
                </c:pt>
                <c:pt idx="3">
                  <c:v>Hepatitis B and C (4.9%)</c:v>
                </c:pt>
                <c:pt idx="4">
                  <c:v>Human T-Cell Lymphotrophic Virus (0.3%)</c:v>
                </c:pt>
                <c:pt idx="5">
                  <c:v>Merkel Cell Polyoma Virus (&lt;0.1%)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1.0</c:v>
                </c:pt>
                <c:pt idx="1">
                  <c:v>0.9</c:v>
                </c:pt>
                <c:pt idx="2">
                  <c:v>5.2</c:v>
                </c:pt>
                <c:pt idx="3">
                  <c:v>4.9</c:v>
                </c:pt>
                <c:pt idx="4">
                  <c:v>0.3</c:v>
                </c:pt>
                <c:pt idx="5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2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6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black"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531900" y="5939616"/>
            <a:ext cx="10194278" cy="18434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>
              <a:def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531900" y="7757219"/>
            <a:ext cx="10194278" cy="4096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914400">
              <a:spcBef>
                <a:spcPts val="400"/>
              </a:spcBef>
              <a:buSzTx/>
              <a:buNone/>
              <a:defRPr sz="2800" b="1">
                <a:solidFill>
                  <a:srgbClr val="BD9C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defTabSz="914400">
              <a:spcBef>
                <a:spcPts val="400"/>
              </a:spcBef>
              <a:buSzPct val="100000"/>
              <a:buChar char="–"/>
              <a:defRPr sz="2800" b="1">
                <a:solidFill>
                  <a:srgbClr val="BD9C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81100" indent="-266700" defTabSz="914400">
              <a:spcBef>
                <a:spcPts val="400"/>
              </a:spcBef>
              <a:buSzPct val="100000"/>
              <a:defRPr sz="2800" b="1">
                <a:solidFill>
                  <a:srgbClr val="BD9C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91639" indent="-320039" defTabSz="914400">
              <a:spcBef>
                <a:spcPts val="400"/>
              </a:spcBef>
              <a:buSzPct val="100000"/>
              <a:buChar char="–"/>
              <a:defRPr sz="2800" b="1">
                <a:solidFill>
                  <a:srgbClr val="BD9C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48839" indent="-320039" defTabSz="914400">
              <a:spcBef>
                <a:spcPts val="400"/>
              </a:spcBef>
              <a:buSzPct val="100000"/>
              <a:buChar char="»"/>
              <a:defRPr sz="2800" b="1">
                <a:solidFill>
                  <a:srgbClr val="BD9C5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9" name="image1.pdf" descr="Kirby_Templates_PPT.pdf"/>
          <p:cNvPicPr>
            <a:picLocks noChangeAspect="1"/>
          </p:cNvPicPr>
          <p:nvPr/>
        </p:nvPicPr>
        <p:blipFill>
          <a:blip r:embed="rId2">
            <a:extLst/>
          </a:blip>
          <a:srcRect r="54301" b="60454"/>
          <a:stretch>
            <a:fillRect/>
          </a:stretch>
        </p:blipFill>
        <p:spPr>
          <a:xfrm>
            <a:off x="-1" y="-1"/>
            <a:ext cx="5943056" cy="385716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Grey"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2"/>
          <a:stretch>
            <a:fillRect/>
          </a:stretch>
        </p:blipFill>
        <p:spPr>
          <a:xfrm>
            <a:off x="-1" y="-1"/>
            <a:ext cx="13004801" cy="6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1531900" y="3674975"/>
            <a:ext cx="10051028" cy="24070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>
              <a:defRPr sz="6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-4456618" y="9280490"/>
            <a:ext cx="950138" cy="22195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914400">
              <a:defRPr sz="16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Gold">
    <p:bg>
      <p:bgPr>
        <a:solidFill>
          <a:srgbClr val="BE9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2"/>
          <a:stretch>
            <a:fillRect/>
          </a:stretch>
        </p:blipFill>
        <p:spPr>
          <a:xfrm>
            <a:off x="-1" y="-1"/>
            <a:ext cx="13004801" cy="6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1531900" y="3674975"/>
            <a:ext cx="10051028" cy="24070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>
              <a:defRPr sz="6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-4987859" y="9280490"/>
            <a:ext cx="950138" cy="22195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914400">
              <a:defRPr sz="16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2"/>
          <a:stretch>
            <a:fillRect/>
          </a:stretch>
        </p:blipFill>
        <p:spPr>
          <a:xfrm>
            <a:off x="-1" y="-1"/>
            <a:ext cx="13004801" cy="6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-1" y="620974"/>
            <a:ext cx="13004801" cy="870401"/>
          </a:xfrm>
          <a:prstGeom prst="rect">
            <a:avLst/>
          </a:prstGeom>
          <a:solidFill>
            <a:srgbClr val="DADAD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67364" y="9209357"/>
            <a:ext cx="11468801" cy="1"/>
          </a:xfrm>
          <a:prstGeom prst="line">
            <a:avLst/>
          </a:prstGeom>
          <a:ln w="12700">
            <a:solidFill>
              <a:srgbClr val="C6C6C6"/>
            </a:solidFill>
            <a:bevel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4731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r" defTabSz="914400">
              <a:spcBef>
                <a:spcPts val="200"/>
              </a:spcBef>
              <a:buSzTx/>
              <a:buNone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38200" indent="-381000" algn="r" defTabSz="914400">
              <a:spcBef>
                <a:spcPts val="200"/>
              </a:spcBef>
              <a:buSzPct val="100000"/>
              <a:buChar char="–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200" indent="-304800" algn="r" defTabSz="914400">
              <a:spcBef>
                <a:spcPts val="200"/>
              </a:spcBef>
              <a:buSzPct val="100000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76400" indent="-304800" algn="r" defTabSz="914400">
              <a:spcBef>
                <a:spcPts val="200"/>
              </a:spcBef>
              <a:buSzPct val="100000"/>
              <a:buChar char="–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600" indent="-304800" algn="r" defTabSz="914400">
              <a:spcBef>
                <a:spcPts val="200"/>
              </a:spcBef>
              <a:buSzPct val="100000"/>
              <a:buChar char="»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30234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>
              <a:lnSpc>
                <a:spcPct val="90000"/>
              </a:lnSpc>
              <a:defRPr sz="4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738928" y="9280490"/>
            <a:ext cx="950138" cy="22195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914400">
              <a:defRPr sz="16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2"/>
          <a:stretch>
            <a:fillRect/>
          </a:stretch>
        </p:blipFill>
        <p:spPr>
          <a:xfrm>
            <a:off x="-1" y="-1"/>
            <a:ext cx="13004801" cy="6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1531900" y="3674975"/>
            <a:ext cx="10051028" cy="24070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>
              <a:defRPr sz="6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-4807237" y="9280490"/>
            <a:ext cx="950138" cy="22195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914400">
              <a:defRPr sz="16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pics - Gold">
    <p:bg>
      <p:bgPr>
        <a:solidFill>
          <a:srgbClr val="BE9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2"/>
          <a:stretch>
            <a:fillRect/>
          </a:stretch>
        </p:blipFill>
        <p:spPr>
          <a:xfrm>
            <a:off x="-1" y="-1"/>
            <a:ext cx="13004801" cy="6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737939" y="1329440"/>
            <a:ext cx="8089618" cy="122893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42900" indent="-342900" defTabSz="914400">
              <a:spcBef>
                <a:spcPts val="1200"/>
              </a:spcBef>
              <a:buSzTx/>
              <a:buNone/>
              <a:defRPr sz="7000" b="1">
                <a:latin typeface="Arial"/>
                <a:ea typeface="Arial"/>
                <a:cs typeface="Arial"/>
                <a:sym typeface="Arial"/>
              </a:defRPr>
            </a:lvl1pPr>
            <a:lvl2pPr marL="1171575" indent="-714375" defTabSz="914400">
              <a:spcBef>
                <a:spcPts val="1200"/>
              </a:spcBef>
              <a:buSzPct val="100000"/>
              <a:buChar char="–"/>
              <a:defRPr sz="7000" b="1">
                <a:latin typeface="Arial"/>
                <a:ea typeface="Arial"/>
                <a:cs typeface="Arial"/>
                <a:sym typeface="Arial"/>
              </a:defRPr>
            </a:lvl2pPr>
            <a:lvl3pPr marL="1581150" indent="-666750" defTabSz="914400">
              <a:spcBef>
                <a:spcPts val="1200"/>
              </a:spcBef>
              <a:buSzPct val="100000"/>
              <a:defRPr sz="7000" b="1">
                <a:latin typeface="Arial"/>
                <a:ea typeface="Arial"/>
                <a:cs typeface="Arial"/>
                <a:sym typeface="Arial"/>
              </a:defRPr>
            </a:lvl3pPr>
            <a:lvl4pPr marL="2171700" indent="-800100" defTabSz="914400">
              <a:spcBef>
                <a:spcPts val="1200"/>
              </a:spcBef>
              <a:buSzPct val="100000"/>
              <a:buChar char="–"/>
              <a:defRPr sz="7000" b="1">
                <a:latin typeface="Arial"/>
                <a:ea typeface="Arial"/>
                <a:cs typeface="Arial"/>
                <a:sym typeface="Arial"/>
              </a:defRPr>
            </a:lvl4pPr>
            <a:lvl5pPr marL="2628900" indent="-800100" defTabSz="914400">
              <a:spcBef>
                <a:spcPts val="1200"/>
              </a:spcBef>
              <a:buSzPct val="100000"/>
              <a:buChar char="»"/>
              <a:defRPr sz="70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-4796612" y="9280490"/>
            <a:ext cx="950138" cy="22195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914400">
              <a:defRPr sz="1600">
                <a:solidFill>
                  <a:srgbClr val="BE9D5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Alt">
    <p:bg>
      <p:bgPr>
        <a:solidFill>
          <a:srgbClr val="34A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400" cap="all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76" name="Shape 176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57200">
              <a:spcBef>
                <a:spcPts val="0"/>
              </a:spcBef>
              <a:buSzTx/>
              <a:buNone/>
              <a:defRPr sz="6000">
                <a:solidFill>
                  <a:srgbClr val="232323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rgbClr val="BD9D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sz="2800" cap="all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  <a:solidFill>
            <a:srgbClr val="BD9D5B"/>
          </a:solidFill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400" cap="all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6000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1"/>
          <a:stretch>
            <a:fillRect/>
          </a:stretch>
        </p:blipFill>
        <p:spPr>
          <a:xfrm>
            <a:off x="-2" y="-2"/>
            <a:ext cx="13004803" cy="61440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-1" y="620974"/>
            <a:ext cx="13004802" cy="870402"/>
          </a:xfrm>
          <a:prstGeom prst="rect">
            <a:avLst/>
          </a:prstGeom>
          <a:solidFill>
            <a:srgbClr val="DADA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767363" y="9209358"/>
            <a:ext cx="11468803" cy="1"/>
          </a:xfrm>
          <a:prstGeom prst="line">
            <a:avLst/>
          </a:prstGeom>
          <a:ln w="12700">
            <a:solidFill>
              <a:srgbClr val="C6C6C6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2271717" y="9280487"/>
            <a:ext cx="9964447" cy="47311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 defTabSz="914400">
              <a:spcBef>
                <a:spcPts val="200"/>
              </a:spcBef>
              <a:buSzTx/>
              <a:buNone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38200" indent="-381000" algn="r" defTabSz="914400">
              <a:spcBef>
                <a:spcPts val="200"/>
              </a:spcBef>
              <a:buSzPct val="100000"/>
              <a:buChar char="–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200" indent="-304800" algn="r" defTabSz="914400">
              <a:spcBef>
                <a:spcPts val="200"/>
              </a:spcBef>
              <a:buSzPct val="100000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76400" indent="-304800" algn="r" defTabSz="914400">
              <a:spcBef>
                <a:spcPts val="200"/>
              </a:spcBef>
              <a:buSzPct val="100000"/>
              <a:buChar char="–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600" indent="-304800" algn="r" defTabSz="914400">
              <a:spcBef>
                <a:spcPts val="200"/>
              </a:spcBef>
              <a:buSzPct val="100000"/>
              <a:buChar char="»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3023401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>
              <a:lnSpc>
                <a:spcPct val="90000"/>
              </a:lnSpc>
              <a:defRPr sz="4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738928" y="928049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defRPr sz="16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pics - Gold">
    <p:bg>
      <p:bgPr>
        <a:solidFill>
          <a:srgbClr val="BE9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1"/>
          <a:stretch>
            <a:fillRect/>
          </a:stretch>
        </p:blipFill>
        <p:spPr>
          <a:xfrm>
            <a:off x="-2" y="-2"/>
            <a:ext cx="13004803" cy="61440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737939" y="1329439"/>
            <a:ext cx="8089618" cy="122893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defTabSz="914400">
              <a:spcBef>
                <a:spcPts val="1200"/>
              </a:spcBef>
              <a:buSzTx/>
              <a:buNone/>
              <a:defRPr sz="7000" b="1">
                <a:latin typeface="Arial"/>
                <a:ea typeface="Arial"/>
                <a:cs typeface="Arial"/>
                <a:sym typeface="Arial"/>
              </a:defRPr>
            </a:lvl1pPr>
            <a:lvl2pPr marL="1171575" indent="-714375" defTabSz="914400">
              <a:spcBef>
                <a:spcPts val="1200"/>
              </a:spcBef>
              <a:buSzPct val="100000"/>
              <a:buChar char="–"/>
              <a:defRPr sz="7000" b="1">
                <a:latin typeface="Arial"/>
                <a:ea typeface="Arial"/>
                <a:cs typeface="Arial"/>
                <a:sym typeface="Arial"/>
              </a:defRPr>
            </a:lvl2pPr>
            <a:lvl3pPr marL="1581150" indent="-666750" defTabSz="914400">
              <a:spcBef>
                <a:spcPts val="1200"/>
              </a:spcBef>
              <a:buSzPct val="100000"/>
              <a:defRPr sz="7000" b="1">
                <a:latin typeface="Arial"/>
                <a:ea typeface="Arial"/>
                <a:cs typeface="Arial"/>
                <a:sym typeface="Arial"/>
              </a:defRPr>
            </a:lvl3pPr>
            <a:lvl4pPr marL="2171700" indent="-800100" defTabSz="914400">
              <a:spcBef>
                <a:spcPts val="1200"/>
              </a:spcBef>
              <a:buSzPct val="100000"/>
              <a:buChar char="–"/>
              <a:defRPr sz="7000" b="1">
                <a:latin typeface="Arial"/>
                <a:ea typeface="Arial"/>
                <a:cs typeface="Arial"/>
                <a:sym typeface="Arial"/>
              </a:defRPr>
            </a:lvl4pPr>
            <a:lvl5pPr marL="2628900" indent="-800100" defTabSz="914400">
              <a:spcBef>
                <a:spcPts val="1200"/>
              </a:spcBef>
              <a:buSzPct val="100000"/>
              <a:buChar char="»"/>
              <a:defRPr sz="70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-4796612" y="928049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defRPr sz="1600">
                <a:solidFill>
                  <a:srgbClr val="BE9D5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3.jpg" descr="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2"/>
            <a:ext cx="13004803" cy="61440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-1" y="620974"/>
            <a:ext cx="13004802" cy="870402"/>
          </a:xfrm>
          <a:prstGeom prst="rect">
            <a:avLst/>
          </a:prstGeom>
          <a:solidFill>
            <a:srgbClr val="DADA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767363" y="9209358"/>
            <a:ext cx="11468803" cy="1"/>
          </a:xfrm>
          <a:prstGeom prst="line">
            <a:avLst/>
          </a:prstGeom>
          <a:ln w="12700">
            <a:solidFill>
              <a:srgbClr val="C6C6C6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xfrm>
            <a:off x="2271717" y="9280487"/>
            <a:ext cx="9964447" cy="47311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 defTabSz="914400">
              <a:spcBef>
                <a:spcPts val="200"/>
              </a:spcBef>
              <a:buSzTx/>
              <a:buNone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38200" indent="-381000" algn="r" defTabSz="914400">
              <a:spcBef>
                <a:spcPts val="200"/>
              </a:spcBef>
              <a:buSzPct val="100000"/>
              <a:buChar char="–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200" indent="-304800" algn="r" defTabSz="914400">
              <a:spcBef>
                <a:spcPts val="200"/>
              </a:spcBef>
              <a:buSzPct val="100000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76400" indent="-304800" algn="r" defTabSz="914400">
              <a:spcBef>
                <a:spcPts val="200"/>
              </a:spcBef>
              <a:buSzPct val="100000"/>
              <a:buChar char="–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600" indent="-304800" algn="r" defTabSz="914400">
              <a:spcBef>
                <a:spcPts val="200"/>
              </a:spcBef>
              <a:buSzPct val="100000"/>
              <a:buChar char="»"/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3023401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>
              <a:lnSpc>
                <a:spcPct val="90000"/>
              </a:lnSpc>
              <a:defRPr sz="4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xfrm>
            <a:off x="738928" y="928049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defRPr sz="16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3.jpeg" descr="Header.jpg"/>
          <p:cNvPicPr>
            <a:picLocks noChangeAspect="1"/>
          </p:cNvPicPr>
          <p:nvPr/>
        </p:nvPicPr>
        <p:blipFill>
          <a:blip r:embed="rId2">
            <a:extLst/>
          </a:blip>
          <a:srcRect t="10046" b="9951"/>
          <a:stretch>
            <a:fillRect/>
          </a:stretch>
        </p:blipFill>
        <p:spPr>
          <a:xfrm>
            <a:off x="-2" y="-2"/>
            <a:ext cx="13004803" cy="61440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1531900" y="3674974"/>
            <a:ext cx="10051029" cy="2407067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>
              <a:defRPr sz="6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xfrm>
            <a:off x="-4807238" y="9280490"/>
            <a:ext cx="238722" cy="221953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defRPr sz="16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tif"/><Relationship Id="rId12" Type="http://schemas.openxmlformats.org/officeDocument/2006/relationships/image" Target="../media/image44.ti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tif"/><Relationship Id="rId6" Type="http://schemas.openxmlformats.org/officeDocument/2006/relationships/image" Target="../media/image38.tif"/><Relationship Id="rId7" Type="http://schemas.openxmlformats.org/officeDocument/2006/relationships/image" Target="../media/image39.tif"/><Relationship Id="rId8" Type="http://schemas.openxmlformats.org/officeDocument/2006/relationships/image" Target="../media/image40.tif"/><Relationship Id="rId9" Type="http://schemas.openxmlformats.org/officeDocument/2006/relationships/image" Target="../media/image41.tif"/><Relationship Id="rId10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tif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5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6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tif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 idx="4294967295"/>
          </p:nvPr>
        </p:nvSpPr>
        <p:spPr>
          <a:xfrm>
            <a:off x="1531900" y="5880369"/>
            <a:ext cx="10194278" cy="1843406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>
              <a:defRPr sz="5400"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Global networks for early phase trials: directions in HIV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sz="quarter" idx="4294967295"/>
          </p:nvPr>
        </p:nvSpPr>
        <p:spPr>
          <a:xfrm>
            <a:off x="1531900" y="7757219"/>
            <a:ext cx="10194278" cy="409647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indent="0" defTabSz="768095">
              <a:spcBef>
                <a:spcPts val="400"/>
              </a:spcBef>
              <a:buSzTx/>
              <a:buNone/>
              <a:defRPr sz="2351" b="1">
                <a:solidFill>
                  <a:srgbClr val="BD9C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Mark Polizzotto</a:t>
            </a:r>
            <a:r>
              <a:rPr>
                <a:solidFill>
                  <a:srgbClr val="424242"/>
                </a:solidFill>
              </a:rPr>
              <a:t>  </a:t>
            </a:r>
            <a:r>
              <a:rPr>
                <a:solidFill>
                  <a:srgbClr val="BD9D5B"/>
                </a:solidFill>
              </a:rPr>
              <a:t>|</a:t>
            </a:r>
            <a:r>
              <a:rPr>
                <a:solidFill>
                  <a:srgbClr val="424242"/>
                </a:solidFill>
              </a:rPr>
              <a:t> </a:t>
            </a:r>
            <a:r>
              <a:t>NSW Drug Development Conference</a:t>
            </a:r>
            <a:r>
              <a:rPr>
                <a:solidFill>
                  <a:srgbClr val="424242"/>
                </a:solidFill>
              </a:rPr>
              <a:t>  </a:t>
            </a:r>
            <a:r>
              <a:rPr>
                <a:solidFill>
                  <a:srgbClr val="BD9D5B"/>
                </a:solidFill>
              </a:rPr>
              <a:t>|</a:t>
            </a:r>
            <a:r>
              <a:rPr>
                <a:solidFill>
                  <a:srgbClr val="424242"/>
                </a:solidFill>
              </a:rPr>
              <a:t>  </a:t>
            </a:r>
            <a:r>
              <a:t>23 March 2017</a:t>
            </a:r>
          </a:p>
        </p:txBody>
      </p:sp>
      <p:pic>
        <p:nvPicPr>
          <p:cNvPr id="251" name="image2.jpg" descr="/Users/juliemurray/Desktop/AMR_templates/AMR_Horiz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7669" y="1673624"/>
            <a:ext cx="4912933" cy="1843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Group 254"/>
          <p:cNvGrpSpPr/>
          <p:nvPr/>
        </p:nvGrpSpPr>
        <p:grpSpPr>
          <a:xfrm>
            <a:off x="1526453" y="1476289"/>
            <a:ext cx="4590449" cy="3839628"/>
            <a:chOff x="0" y="0"/>
            <a:chExt cx="4590448" cy="3839627"/>
          </a:xfrm>
        </p:grpSpPr>
        <p:pic>
          <p:nvPicPr>
            <p:cNvPr id="252" name="Kirby30 Stacked_Colour RGB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672" t="18884" r="23147" b="23967"/>
            <a:stretch>
              <a:fillRect/>
            </a:stretch>
          </p:blipFill>
          <p:spPr>
            <a:xfrm>
              <a:off x="0" y="0"/>
              <a:ext cx="4590449" cy="3416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Shape 253"/>
            <p:cNvSpPr/>
            <p:nvPr/>
          </p:nvSpPr>
          <p:spPr>
            <a:xfrm>
              <a:off x="191889" y="2569627"/>
              <a:ext cx="2880520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7" name="Group 257"/>
          <p:cNvGrpSpPr/>
          <p:nvPr/>
        </p:nvGrpSpPr>
        <p:grpSpPr>
          <a:xfrm>
            <a:off x="1370820" y="1617357"/>
            <a:ext cx="4590450" cy="3839628"/>
            <a:chOff x="0" y="0"/>
            <a:chExt cx="4590448" cy="3839627"/>
          </a:xfrm>
        </p:grpSpPr>
        <p:pic>
          <p:nvPicPr>
            <p:cNvPr id="255" name="Kirby30 Stacked_Colour RGB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672" t="18884" r="23147" b="23967"/>
            <a:stretch>
              <a:fillRect/>
            </a:stretch>
          </p:blipFill>
          <p:spPr>
            <a:xfrm>
              <a:off x="0" y="0"/>
              <a:ext cx="4590449" cy="3416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Shape 256"/>
            <p:cNvSpPr/>
            <p:nvPr/>
          </p:nvSpPr>
          <p:spPr>
            <a:xfrm>
              <a:off x="191889" y="2569627"/>
              <a:ext cx="2880520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3738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PAR-1 and Persistent HIV-associated Inflammation</a:t>
            </a:r>
          </a:p>
        </p:txBody>
      </p:sp>
      <p:sp>
        <p:nvSpPr>
          <p:cNvPr id="341" name="Shape 341"/>
          <p:cNvSpPr>
            <a:spLocks noGrp="1"/>
          </p:cNvSpPr>
          <p:nvPr>
            <p:ph type="body" idx="1"/>
          </p:nvPr>
        </p:nvSpPr>
        <p:spPr>
          <a:xfrm>
            <a:off x="977900" y="2108200"/>
            <a:ext cx="11049000" cy="6667500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Persistent inflammation in HIV infection is associated with worse clinical outcomes including mortality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342900" indent="-342900" algn="l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Thrombin induces inflammation by signalling via PAR-1 on cells such as monocytes, dendritic cells, and T cells</a:t>
            </a:r>
          </a:p>
          <a:p>
            <a:pPr marL="342900" indent="-342900" algn="l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People with HIV show increased circulating platelets, platelet microparticles and monocyte-platelet complexes </a:t>
            </a:r>
            <a:endParaRPr sz="1200"/>
          </a:p>
          <a:p>
            <a:pPr marL="342900" indent="-342900" algn="l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Tissue injury in the context of HIV replication may promote thrombin formation and PAR-1 dependent signalling that in turn supports immune activation and inflammation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Can a PAR-1 antagonist reduce biomarkers associated with poor clinical outcome in people with HIV?</a:t>
            </a:r>
          </a:p>
        </p:txBody>
      </p:sp>
      <p:pic>
        <p:nvPicPr>
          <p:cNvPr id="342" name="image.png"/>
          <p:cNvPicPr>
            <a:picLocks noChangeAspect="1"/>
          </p:cNvPicPr>
          <p:nvPr/>
        </p:nvPicPr>
        <p:blipFill>
          <a:blip r:embed="rId2">
            <a:extLst/>
          </a:blip>
          <a:srcRect l="9389" t="57203" r="11042" b="4706"/>
          <a:stretch>
            <a:fillRect/>
          </a:stretch>
        </p:blipFill>
        <p:spPr>
          <a:xfrm>
            <a:off x="3389419" y="3013895"/>
            <a:ext cx="5954462" cy="2012329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2271717" y="9280487"/>
            <a:ext cx="9964447" cy="2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>
            <a:lvl1pPr algn="r" defTabSz="914400">
              <a:spcBef>
                <a:spcPts val="200"/>
              </a:spcBef>
              <a:defRPr sz="1600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Kuller, PLOS Medicine 2008 </a:t>
            </a:r>
          </a:p>
        </p:txBody>
      </p:sp>
    </p:spTree>
    <p:extLst>
      <p:ext uri="{BB962C8B-B14F-4D97-AF65-F5344CB8AC3E}">
        <p14:creationId xmlns:p14="http://schemas.microsoft.com/office/powerpoint/2010/main" val="8371701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Vorapaxar and PAR-1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977900" y="2108200"/>
            <a:ext cx="11049000" cy="6667500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lnSpc>
                <a:spcPct val="120000"/>
              </a:lnSpc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Persistent inflammation in HIV infection is associated with worse clinical outcomes including mortality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Vorapaxar (Zontivity) is an oral competitive PAR-1 antagonist that inhibits thrombin-induced platelet aggregation 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No effect on P-selectin or CD40L, bleeding time or coagulation factors (PT, aPTT, ACT, ECT, TT)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Licenced in USA for secondary prophylaxis in people with history of CVS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TGA licencing application underway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&gt;80% inhibition of platelet aggregation within 1 week (in vitro)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Inhibition of platelet aggregation at a level of 50% can be expected at 4 weeks after stopping vorapaxar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ADVICE Study Design</a:t>
            </a:r>
          </a:p>
        </p:txBody>
      </p:sp>
      <p:sp>
        <p:nvSpPr>
          <p:cNvPr id="343" name="Shape 343"/>
          <p:cNvSpPr>
            <a:spLocks noGrp="1"/>
          </p:cNvSpPr>
          <p:nvPr>
            <p:ph type="body" sz="half" idx="1"/>
          </p:nvPr>
        </p:nvSpPr>
        <p:spPr>
          <a:xfrm>
            <a:off x="612541" y="1610149"/>
            <a:ext cx="10940257" cy="4233738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lnSpc>
                <a:spcPct val="120000"/>
              </a:lnSpc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Multicentre Randomised Phase II study of vorapaxar in patients with persistent HIV-associated inflammation despite ART</a:t>
            </a:r>
            <a:br/>
            <a:r>
              <a:t>Patients with well controlled HIV disease</a:t>
            </a:r>
            <a:br/>
            <a:r>
              <a: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Treated with an ART regimen that contains NRTIs in combination with either raltegravir or dolutegravir </a:t>
            </a:r>
            <a:br>
              <a: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Selected for high D-dimer</a:t>
            </a:r>
            <a:r>
              <a:t/>
            </a:r>
            <a:br/>
            <a:r>
              <a:t>Primary endpoint differences between treatment groups in mean change from baseline D-dimer at weeks 8 and week 12</a:t>
            </a:r>
          </a:p>
          <a:p>
            <a:pPr algn="l" defTabSz="584200">
              <a:lnSpc>
                <a:spcPct val="120000"/>
              </a:lnSpc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Secondary endpoints include virological and inflammatory markers and safety</a:t>
            </a:r>
          </a:p>
        </p:txBody>
      </p:sp>
      <p:pic>
        <p:nvPicPr>
          <p:cNvPr id="34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1038" y="6015336"/>
            <a:ext cx="4895851" cy="215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5963" y="6015336"/>
            <a:ext cx="1725613" cy="2084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" name="Group 351"/>
          <p:cNvGrpSpPr/>
          <p:nvPr/>
        </p:nvGrpSpPr>
        <p:grpSpPr>
          <a:xfrm>
            <a:off x="3639713" y="8271174"/>
            <a:ext cx="5976939" cy="296864"/>
            <a:chOff x="0" y="0"/>
            <a:chExt cx="5976937" cy="296863"/>
          </a:xfrm>
        </p:grpSpPr>
        <p:sp>
          <p:nvSpPr>
            <p:cNvPr id="346" name="Shape 346"/>
            <p:cNvSpPr/>
            <p:nvPr/>
          </p:nvSpPr>
          <p:spPr>
            <a:xfrm>
              <a:off x="4140253" y="20952"/>
              <a:ext cx="1" cy="2663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5976937" y="31639"/>
              <a:ext cx="1" cy="26522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0" y="295726"/>
              <a:ext cx="5976938" cy="11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1505803" y="10479"/>
              <a:ext cx="1" cy="28638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 flipH="1">
              <a:off x="0" y="0"/>
              <a:ext cx="1" cy="2858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52" name="Shape 352"/>
          <p:cNvSpPr/>
          <p:nvPr/>
        </p:nvSpPr>
        <p:spPr>
          <a:xfrm>
            <a:off x="2892000" y="8825211"/>
            <a:ext cx="727233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       </a:t>
            </a:r>
            <a:r>
              <a:rPr sz="1200"/>
              <a:t>-2 weeks                day 0            weeks  1         4         8           12                                     18</a:t>
            </a:r>
          </a:p>
        </p:txBody>
      </p:sp>
      <p:grpSp>
        <p:nvGrpSpPr>
          <p:cNvPr id="358" name="Group 358"/>
          <p:cNvGrpSpPr/>
          <p:nvPr/>
        </p:nvGrpSpPr>
        <p:grpSpPr>
          <a:xfrm>
            <a:off x="4252488" y="6897986"/>
            <a:ext cx="4103688" cy="769939"/>
            <a:chOff x="0" y="0"/>
            <a:chExt cx="4103687" cy="769937"/>
          </a:xfrm>
        </p:grpSpPr>
        <p:sp>
          <p:nvSpPr>
            <p:cNvPr id="353" name="Shape 353"/>
            <p:cNvSpPr/>
            <p:nvPr/>
          </p:nvSpPr>
          <p:spPr>
            <a:xfrm>
              <a:off x="1646133" y="344207"/>
              <a:ext cx="444163" cy="33451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 flipV="1">
              <a:off x="1646133" y="48487"/>
              <a:ext cx="444163" cy="12735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 flipV="1">
              <a:off x="3346192" y="511461"/>
              <a:ext cx="757496" cy="25847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3346192" y="0"/>
              <a:ext cx="757495" cy="17584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0" y="262816"/>
              <a:ext cx="27237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361" name="Group 361"/>
          <p:cNvGrpSpPr/>
          <p:nvPr/>
        </p:nvGrpSpPr>
        <p:grpSpPr>
          <a:xfrm>
            <a:off x="8356175" y="6701136"/>
            <a:ext cx="936626" cy="865189"/>
            <a:chOff x="0" y="0"/>
            <a:chExt cx="936625" cy="865187"/>
          </a:xfrm>
        </p:grpSpPr>
        <p:sp>
          <p:nvSpPr>
            <p:cNvPr id="359" name="Shape 359"/>
            <p:cNvSpPr/>
            <p:nvPr/>
          </p:nvSpPr>
          <p:spPr>
            <a:xfrm>
              <a:off x="0" y="0"/>
              <a:ext cx="936625" cy="86518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42218" y="236758"/>
              <a:ext cx="852189" cy="391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l" defTabSz="457200">
                <a:defRPr sz="1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No study drug given</a:t>
              </a:r>
            </a:p>
          </p:txBody>
        </p:sp>
      </p:grpSp>
      <p:sp>
        <p:nvSpPr>
          <p:cNvPr id="362" name="Shape 362"/>
          <p:cNvSpPr/>
          <p:nvPr/>
        </p:nvSpPr>
        <p:spPr>
          <a:xfrm>
            <a:off x="6308300" y="8291811"/>
            <a:ext cx="1" cy="26511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6700413" y="8302924"/>
            <a:ext cx="1" cy="2667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7205238" y="8272761"/>
            <a:ext cx="1" cy="28575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ADVICE Study Sites</a:t>
            </a:r>
          </a:p>
        </p:txBody>
      </p:sp>
      <p:sp>
        <p:nvSpPr>
          <p:cNvPr id="367" name="Shape 367"/>
          <p:cNvSpPr/>
          <p:nvPr/>
        </p:nvSpPr>
        <p:spPr>
          <a:xfrm>
            <a:off x="15202000" y="794395"/>
            <a:ext cx="113577" cy="113109"/>
          </a:xfrm>
          <a:prstGeom prst="ellipse">
            <a:avLst/>
          </a:prstGeom>
          <a:ln w="63500">
            <a:solidFill>
              <a:srgbClr val="01199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1387487" y="5119453"/>
            <a:ext cx="113577" cy="113110"/>
          </a:xfrm>
          <a:prstGeom prst="ellipse">
            <a:avLst/>
          </a:prstGeom>
          <a:ln w="63500">
            <a:solidFill>
              <a:srgbClr val="01199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374" name="Group 374"/>
          <p:cNvGrpSpPr/>
          <p:nvPr/>
        </p:nvGrpSpPr>
        <p:grpSpPr>
          <a:xfrm>
            <a:off x="-741264" y="1994661"/>
            <a:ext cx="14457905" cy="6362694"/>
            <a:chOff x="0" y="0"/>
            <a:chExt cx="14457903" cy="6362693"/>
          </a:xfrm>
        </p:grpSpPr>
        <p:pic>
          <p:nvPicPr>
            <p:cNvPr id="369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4457904" cy="6362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Shape 370"/>
            <p:cNvSpPr/>
            <p:nvPr/>
          </p:nvSpPr>
          <p:spPr>
            <a:xfrm>
              <a:off x="12395078" y="5252797"/>
              <a:ext cx="113577" cy="113109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12149333" y="5362852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2269113" y="1569175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3383376" y="2009042"/>
              <a:ext cx="113578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375" name="Shape 375"/>
          <p:cNvSpPr/>
          <p:nvPr/>
        </p:nvSpPr>
        <p:spPr>
          <a:xfrm>
            <a:off x="5432389" y="8365501"/>
            <a:ext cx="677387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60 participants from approximately 10 centres</a:t>
            </a:r>
            <a:br/>
            <a:r>
              <a:t>across Australia and the United States</a:t>
            </a:r>
          </a:p>
        </p:txBody>
      </p:sp>
      <p:sp>
        <p:nvSpPr>
          <p:cNvPr id="376" name="Shape 376"/>
          <p:cNvSpPr/>
          <p:nvPr/>
        </p:nvSpPr>
        <p:spPr>
          <a:xfrm>
            <a:off x="11890554" y="7000661"/>
            <a:ext cx="113578" cy="113109"/>
          </a:xfrm>
          <a:prstGeom prst="ellipse">
            <a:avLst/>
          </a:prstGeom>
          <a:ln w="63500">
            <a:solidFill>
              <a:srgbClr val="01199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7137709" y="3563836"/>
            <a:ext cx="3485956" cy="2554333"/>
            <a:chOff x="0" y="0"/>
            <a:chExt cx="2076450" cy="1876425"/>
          </a:xfrm>
        </p:grpSpPr>
        <p:pic>
          <p:nvPicPr>
            <p:cNvPr id="14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5" y="1323975"/>
              <a:ext cx="1571625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C:\Users\Shough\Pictures\blue-lotus-flower-picture-md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76450" cy="1314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3. Addressing HIV-associated Malignancies 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977900" y="2108200"/>
            <a:ext cx="11049000" cy="6667500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Elevated risk of malignancy remains a defining feature of HIV infection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Epidemiology of HIV-associated malignancies is evolving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Malignancies less associated with severe immunosuppression (non-AIDS-defining malignancies) now equally important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Better HIV control and supportive care provide platform for delivery of standard treatments for most malignancies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Better therapies and better access to therapy still needed</a:t>
            </a:r>
          </a:p>
          <a:p>
            <a:pPr marL="381000" lvl="1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Screening, treatment and outcome disparities persist despite advances in HIV and cancer therapeutics</a:t>
            </a:r>
          </a:p>
          <a:p>
            <a:pPr marL="381000" lvl="1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Access to emerging and investigational studies very limited despite disproportionate burden of disease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Multi-disciplinary care models are not well developed</a:t>
            </a:r>
          </a:p>
          <a:p>
            <a:pPr marL="381000" lvl="1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Dedicated treatment planning including HIV, haematology/oncology, and allied health required throughout clinical cycle</a:t>
            </a:r>
          </a:p>
        </p:txBody>
      </p:sp>
      <p:sp>
        <p:nvSpPr>
          <p:cNvPr id="380" name="Shape 380"/>
          <p:cNvSpPr/>
          <p:nvPr/>
        </p:nvSpPr>
        <p:spPr>
          <a:xfrm>
            <a:off x="2271717" y="9280487"/>
            <a:ext cx="9964447" cy="2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algn="r" defTabSz="914400">
              <a:spcBef>
                <a:spcPts val="200"/>
              </a:spcBef>
              <a:defRPr sz="1600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Polizzotto, Mitsuyasu </a:t>
            </a:r>
            <a:r>
              <a:rPr i="1"/>
              <a:t>Curr Opinion HIV</a:t>
            </a:r>
            <a:r>
              <a:t>  2016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3580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Source: New York State Cancer Registry</a:t>
            </a:r>
          </a:p>
        </p:txBody>
      </p:sp>
      <p:sp>
        <p:nvSpPr>
          <p:cNvPr id="383" name="Shape 383"/>
          <p:cNvSpPr/>
          <p:nvPr/>
        </p:nvSpPr>
        <p:spPr>
          <a:xfrm>
            <a:off x="735489" y="1785851"/>
            <a:ext cx="11500676" cy="1064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spcBef>
                <a:spcPts val="600"/>
              </a:spcBef>
              <a:defRPr sz="3200" b="1">
                <a:solidFill>
                  <a:srgbClr val="BE9D5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E9D5A"/>
                </a:solidFill>
              </a:rPr>
              <a:t>Kaposi Sarcoma Incidence</a:t>
            </a:r>
          </a:p>
        </p:txBody>
      </p:sp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Immunity and viral malignancies</a:t>
            </a:r>
          </a:p>
        </p:txBody>
      </p:sp>
      <p:graphicFrame>
        <p:nvGraphicFramePr>
          <p:cNvPr id="385" name="Chart 385"/>
          <p:cNvGraphicFramePr/>
          <p:nvPr/>
        </p:nvGraphicFramePr>
        <p:xfrm>
          <a:off x="159193" y="2384482"/>
          <a:ext cx="12687935" cy="6626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94" name="Group 394"/>
          <p:cNvGrpSpPr/>
          <p:nvPr/>
        </p:nvGrpSpPr>
        <p:grpSpPr>
          <a:xfrm>
            <a:off x="8292641" y="3191711"/>
            <a:ext cx="3418333" cy="5392488"/>
            <a:chOff x="0" y="0"/>
            <a:chExt cx="3418332" cy="5392486"/>
          </a:xfrm>
        </p:grpSpPr>
        <p:grpSp>
          <p:nvGrpSpPr>
            <p:cNvPr id="390" name="Group 390"/>
            <p:cNvGrpSpPr/>
            <p:nvPr/>
          </p:nvGrpSpPr>
          <p:grpSpPr>
            <a:xfrm>
              <a:off x="426753" y="0"/>
              <a:ext cx="2991580" cy="5392487"/>
              <a:chOff x="0" y="0"/>
              <a:chExt cx="2991578" cy="5392486"/>
            </a:xfrm>
          </p:grpSpPr>
          <p:sp>
            <p:nvSpPr>
              <p:cNvPr id="386" name="Shape 386"/>
              <p:cNvSpPr/>
              <p:nvPr/>
            </p:nvSpPr>
            <p:spPr>
              <a:xfrm>
                <a:off x="2990156" y="0"/>
                <a:ext cx="1423" cy="5392487"/>
              </a:xfrm>
              <a:prstGeom prst="line">
                <a:avLst/>
              </a:prstGeom>
              <a:noFill/>
              <a:ln w="12700" cap="flat">
                <a:solidFill>
                  <a:srgbClr val="42424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grpSp>
            <p:nvGrpSpPr>
              <p:cNvPr id="389" name="Group 389"/>
              <p:cNvGrpSpPr/>
              <p:nvPr/>
            </p:nvGrpSpPr>
            <p:grpSpPr>
              <a:xfrm>
                <a:off x="0" y="8617"/>
                <a:ext cx="2959538" cy="852347"/>
                <a:chOff x="0" y="0"/>
                <a:chExt cx="2959537" cy="852346"/>
              </a:xfrm>
            </p:grpSpPr>
            <p:pic>
              <p:nvPicPr>
                <p:cNvPr id="387" name="droppedImage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959538" cy="8523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8" name="Shape 388"/>
                <p:cNvSpPr/>
                <p:nvPr/>
              </p:nvSpPr>
              <p:spPr>
                <a:xfrm>
                  <a:off x="2608554" y="491436"/>
                  <a:ext cx="338546" cy="28394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</p:grpSp>
        </p:grpSp>
        <p:grpSp>
          <p:nvGrpSpPr>
            <p:cNvPr id="393" name="Group 393"/>
            <p:cNvGrpSpPr/>
            <p:nvPr/>
          </p:nvGrpSpPr>
          <p:grpSpPr>
            <a:xfrm>
              <a:off x="0" y="1479308"/>
              <a:ext cx="3336674" cy="3908949"/>
              <a:chOff x="0" y="0"/>
              <a:chExt cx="3336673" cy="3908948"/>
            </a:xfrm>
          </p:grpSpPr>
          <p:pic>
            <p:nvPicPr>
              <p:cNvPr id="391" name="dropped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336674" cy="14668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2" name="Shape 392"/>
              <p:cNvSpPr/>
              <p:nvPr/>
            </p:nvSpPr>
            <p:spPr>
              <a:xfrm>
                <a:off x="3330604" y="28904"/>
                <a:ext cx="159" cy="3880045"/>
              </a:xfrm>
              <a:prstGeom prst="line">
                <a:avLst/>
              </a:prstGeom>
              <a:noFill/>
              <a:ln w="12700" cap="flat">
                <a:solidFill>
                  <a:srgbClr val="42424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sp>
        <p:nvSpPr>
          <p:cNvPr id="395" name="Shape 395"/>
          <p:cNvSpPr/>
          <p:nvPr/>
        </p:nvSpPr>
        <p:spPr>
          <a:xfrm>
            <a:off x="10414000" y="3477375"/>
            <a:ext cx="1283246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3580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Parkin, Int J Cancer 118: 3030–3044 (2006). Shield M, JAMA 305:1450-9 (2011)</a:t>
            </a:r>
          </a:p>
        </p:txBody>
      </p:sp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Malignancies in People with HIV</a:t>
            </a:r>
          </a:p>
        </p:txBody>
      </p:sp>
      <p:graphicFrame>
        <p:nvGraphicFramePr>
          <p:cNvPr id="316" name="Table 316"/>
          <p:cNvGraphicFramePr/>
          <p:nvPr>
            <p:extLst/>
          </p:nvPr>
        </p:nvGraphicFramePr>
        <p:xfrm>
          <a:off x="159351" y="1514320"/>
          <a:ext cx="12686094" cy="763660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949802"/>
                <a:gridCol w="2838938"/>
                <a:gridCol w="2786730"/>
                <a:gridCol w="3110624"/>
              </a:tblGrid>
              <a:tr h="957921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Malignancy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28575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Incidence (per 100,000 PY)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8575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Standardised Incidence Ratio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8575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Proportion Occurring in People with HIV/AIDS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28575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All Cancer Types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468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2.1 (2.0-2.3)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AIDS Defining Cancers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Kaposi sarcoma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173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1300 (1100–1500</a:t>
                      </a:r>
                      <a:r>
                        <a:rPr sz="2200" dirty="0" smtClean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2200" dirty="0">
                        <a:uFill>
                          <a:solidFill>
                            <a:srgbClr val="FFA9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81.6% (81.2%-81.9%)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Diffuse large B-cell lymphoma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50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9.6 (7.7–12)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6.0% (5.8%-6.1%) 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Burkitt lymphoma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15 (7.9-27)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19.9% (18.1%-21.7%)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Primary CNS lymphoma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250 (160–360</a:t>
                      </a:r>
                      <a:r>
                        <a:rPr sz="2200" dirty="0" smtClean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2200" dirty="0"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27.1% (26.1%-28.1% 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Invasive cervical cancer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44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2.9 (1.9-42)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0.42% (0.37%-0.47% 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Non-AIDS Defining Cancers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2200">
                          <a:uFill>
                            <a:solidFill>
                              <a:srgbClr val="FFA9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Anogenital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9.2 (5.5–15)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—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479025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Hodgkin Lymphoma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5.6 (3.9–7.8)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—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492857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Head and Neck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1.7 (1.1–2.5)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—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465192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Hepatocellular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2.7 (1.5–4.6)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—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465192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Lung Cancer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59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2.6 (2.1–3.1)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—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465192">
                <a:tc>
                  <a:txBody>
                    <a:bodyPr/>
                    <a:lstStyle/>
                    <a:p>
                      <a:pPr marL="0" marR="40639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Pancreas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2.2 (1.2–3.6)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063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200" dirty="0"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—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28575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7" name="Picture 3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07" y="3448617"/>
            <a:ext cx="4490716" cy="4831819"/>
          </a:xfrm>
          <a:prstGeom prst="rect">
            <a:avLst/>
          </a:prstGeom>
        </p:spPr>
      </p:pic>
      <p:pic>
        <p:nvPicPr>
          <p:cNvPr id="319" name="Picture 31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0793" y="3433869"/>
            <a:ext cx="3014652" cy="24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 advAuto="0"/>
      <p:bldP spid="319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HIV and Cancer in Australia</a:t>
            </a:r>
          </a:p>
        </p:txBody>
      </p:sp>
      <p:grpSp>
        <p:nvGrpSpPr>
          <p:cNvPr id="408" name="Group 408"/>
          <p:cNvGrpSpPr/>
          <p:nvPr/>
        </p:nvGrpSpPr>
        <p:grpSpPr>
          <a:xfrm>
            <a:off x="2358885" y="1220593"/>
            <a:ext cx="11683427" cy="7917634"/>
            <a:chOff x="0" y="0"/>
            <a:chExt cx="11683425" cy="7917632"/>
          </a:xfrm>
        </p:grpSpPr>
        <p:pic>
          <p:nvPicPr>
            <p:cNvPr id="406" name="Untitle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1683426" cy="7917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7" name="Shape 407"/>
            <p:cNvSpPr/>
            <p:nvPr/>
          </p:nvSpPr>
          <p:spPr>
            <a:xfrm>
              <a:off x="1076164" y="2474129"/>
              <a:ext cx="6742177" cy="23025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spcBef>
                  <a:spcPts val="1200"/>
                </a:spcBef>
                <a:defRPr sz="24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30000 people living with HIV</a:t>
              </a:r>
              <a:br/>
              <a:r>
                <a:t>1200 new HIV cases annually (stable)</a:t>
              </a:r>
              <a:br/>
              <a:r>
                <a:t>World recognised care implementation</a:t>
              </a:r>
              <a:br/>
              <a:r>
                <a:t>Aging HIV-infected population</a:t>
              </a:r>
              <a:br/>
              <a:r>
                <a:t>&gt;200 new cancers in people with HIV annually</a:t>
              </a:r>
              <a:br/>
              <a:endParaRPr/>
            </a:p>
          </p:txBody>
        </p:sp>
      </p:grpSp>
      <p:sp>
        <p:nvSpPr>
          <p:cNvPr id="409" name="Shape 409"/>
          <p:cNvSpPr/>
          <p:nvPr/>
        </p:nvSpPr>
        <p:spPr>
          <a:xfrm>
            <a:off x="786003" y="9311832"/>
            <a:ext cx="11432794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R="40639" algn="r" defTabSz="914400">
              <a:spcBef>
                <a:spcPts val="600"/>
              </a:spcBef>
              <a:defRPr sz="1600">
                <a:solidFill>
                  <a:srgbClr val="A6AAA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Kirby Institute Annual Surveillance Report (2015) Petoumenos, K. et al., HIV Medicine (2013), 14, 77-84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786003" y="9311831"/>
            <a:ext cx="11432794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914400">
              <a:spcBef>
                <a:spcPts val="200"/>
              </a:spcBef>
              <a:def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Courtesy Richard Gray, Kirby Institute (Unpublished Data)</a:t>
            </a:r>
          </a:p>
        </p:txBody>
      </p:sp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2"/>
          </a:xfrm>
          <a:prstGeom prst="rect">
            <a:avLst/>
          </a:prstGeom>
        </p:spPr>
        <p:txBody>
          <a:bodyPr/>
          <a:lstStyle>
            <a:lvl1pPr defTabSz="850391">
              <a:defRPr sz="3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Ageing of People living with HIV/AIDS</a:t>
            </a:r>
          </a:p>
        </p:txBody>
      </p:sp>
      <p:pic>
        <p:nvPicPr>
          <p:cNvPr id="413" name="imag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01333"/>
            <a:ext cx="8060267" cy="605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0" y="2271023"/>
            <a:ext cx="6654800" cy="598567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1583532" y="2887345"/>
            <a:ext cx="3618934" cy="1270001"/>
          </a:xfrm>
          <a:prstGeom prst="rightArrow">
            <a:avLst>
              <a:gd name="adj1" fmla="val 56238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&gt;50% of cancers occur</a:t>
            </a:r>
            <a:br/>
            <a:r>
              <a:t>in people &gt;60 years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HIV Malignancy Studies</a:t>
            </a:r>
          </a:p>
        </p:txBody>
      </p:sp>
      <p:pic>
        <p:nvPicPr>
          <p:cNvPr id="418" name="Screen Shot 2015-11-09 at 4.20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8227">
            <a:off x="1625662" y="1557989"/>
            <a:ext cx="9752941" cy="7601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Key Characteristics of HIV Research</a:t>
            </a:r>
          </a:p>
        </p:txBody>
      </p:sp>
      <p:graphicFrame>
        <p:nvGraphicFramePr>
          <p:cNvPr id="260" name="Table 260"/>
          <p:cNvGraphicFramePr/>
          <p:nvPr/>
        </p:nvGraphicFramePr>
        <p:xfrm>
          <a:off x="78793" y="1568556"/>
          <a:ext cx="12847212" cy="810550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282404"/>
                <a:gridCol w="4282404"/>
                <a:gridCol w="4282404"/>
              </a:tblGrid>
              <a:tr h="810550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52400">
                      <a:solidFill>
                        <a:srgbClr val="FFFFFF"/>
                      </a:solidFill>
                      <a:miter lim="400000"/>
                    </a:lnL>
                    <a:lnR w="152400">
                      <a:solidFill>
                        <a:srgbClr val="FFFFFF"/>
                      </a:solidFill>
                      <a:miter lim="400000"/>
                    </a:lnR>
                    <a:lnT w="152400">
                      <a:solidFill>
                        <a:srgbClr val="FFFFFF"/>
                      </a:solidFill>
                      <a:miter lim="400000"/>
                    </a:lnT>
                    <a:lnB w="1524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52400">
                      <a:solidFill>
                        <a:srgbClr val="FFFFFF"/>
                      </a:solidFill>
                      <a:miter lim="400000"/>
                    </a:lnL>
                    <a:lnR w="152400">
                      <a:solidFill>
                        <a:srgbClr val="FFFFFF"/>
                      </a:solidFill>
                      <a:miter lim="400000"/>
                    </a:lnR>
                    <a:lnT w="152400">
                      <a:solidFill>
                        <a:srgbClr val="FFFFFF"/>
                      </a:solidFill>
                      <a:miter lim="400000"/>
                    </a:lnT>
                    <a:lnB w="1524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52400">
                      <a:solidFill>
                        <a:srgbClr val="FFFFFF"/>
                      </a:solidFill>
                      <a:miter lim="400000"/>
                    </a:lnL>
                    <a:lnR w="152400">
                      <a:solidFill>
                        <a:srgbClr val="FFFFFF"/>
                      </a:solidFill>
                      <a:miter lim="400000"/>
                    </a:lnR>
                    <a:lnT w="152400">
                      <a:solidFill>
                        <a:srgbClr val="FFFFFF"/>
                      </a:solidFill>
                      <a:miter lim="400000"/>
                    </a:lnT>
                    <a:lnB w="1524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AIDS Malignancy Consortium</a:t>
            </a:r>
          </a:p>
        </p:txBody>
      </p:sp>
      <p:grpSp>
        <p:nvGrpSpPr>
          <p:cNvPr id="464" name="Group 464"/>
          <p:cNvGrpSpPr/>
          <p:nvPr/>
        </p:nvGrpSpPr>
        <p:grpSpPr>
          <a:xfrm>
            <a:off x="177303" y="2045669"/>
            <a:ext cx="12689725" cy="6878581"/>
            <a:chOff x="0" y="0"/>
            <a:chExt cx="12689723" cy="6878580"/>
          </a:xfrm>
        </p:grpSpPr>
        <p:pic>
          <p:nvPicPr>
            <p:cNvPr id="421" name="BlankMap-USA-states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2626129" y="1036061"/>
              <a:ext cx="7397935" cy="4806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Shape 422"/>
            <p:cNvSpPr/>
            <p:nvPr/>
          </p:nvSpPr>
          <p:spPr>
            <a:xfrm>
              <a:off x="5524151" y="3937446"/>
              <a:ext cx="1014764" cy="749232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9211849" y="2715950"/>
              <a:ext cx="173000" cy="17300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8918268" y="3090777"/>
              <a:ext cx="172999" cy="17300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425" name="AMC Log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31" t="16823" r="5442"/>
            <a:stretch>
              <a:fillRect/>
            </a:stretch>
          </p:blipFill>
          <p:spPr>
            <a:xfrm>
              <a:off x="3972412" y="1985772"/>
              <a:ext cx="4024318" cy="1989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NIH_Master_Logo_White-PNG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4163"/>
            <a:stretch>
              <a:fillRect/>
            </a:stretch>
          </p:blipFill>
          <p:spPr>
            <a:xfrm>
              <a:off x="5545384" y="3956103"/>
              <a:ext cx="1151465" cy="686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7" name="Shape 427"/>
            <p:cNvSpPr/>
            <p:nvPr/>
          </p:nvSpPr>
          <p:spPr>
            <a:xfrm>
              <a:off x="9555274" y="2349040"/>
              <a:ext cx="172999" cy="172999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3304440" y="4039476"/>
              <a:ext cx="173000" cy="17300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3046089" y="3698923"/>
              <a:ext cx="173000" cy="172999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2787738" y="3088274"/>
              <a:ext cx="173000" cy="17300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3280954" y="1319425"/>
              <a:ext cx="173000" cy="17300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 flipH="1">
              <a:off x="9722762" y="511529"/>
              <a:ext cx="1850075" cy="1850075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 flipH="1">
              <a:off x="9378552" y="2453059"/>
              <a:ext cx="725556" cy="309024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 flipH="1" flipV="1">
              <a:off x="9340635" y="2856819"/>
              <a:ext cx="2082480" cy="1365195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 flipV="1">
              <a:off x="2216516" y="3844534"/>
              <a:ext cx="881756" cy="654678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541922" y="2381754"/>
              <a:ext cx="2256620" cy="772521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1204855" y="551322"/>
              <a:ext cx="2094499" cy="822896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 flipV="1">
              <a:off x="1421540" y="4185125"/>
              <a:ext cx="1925253" cy="2149379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41" name="Group 441"/>
            <p:cNvGrpSpPr/>
            <p:nvPr/>
          </p:nvGrpSpPr>
          <p:grpSpPr>
            <a:xfrm>
              <a:off x="10021930" y="0"/>
              <a:ext cx="2667794" cy="614363"/>
              <a:chOff x="0" y="0"/>
              <a:chExt cx="2667793" cy="614362"/>
            </a:xfrm>
          </p:grpSpPr>
          <p:sp>
            <p:nvSpPr>
              <p:cNvPr id="439" name="Shape 439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40" name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23336" y="52520"/>
                <a:ext cx="2021122" cy="5093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4" name="Group 444"/>
            <p:cNvGrpSpPr/>
            <p:nvPr/>
          </p:nvGrpSpPr>
          <p:grpSpPr>
            <a:xfrm>
              <a:off x="10021930" y="6264217"/>
              <a:ext cx="2667794" cy="614364"/>
              <a:chOff x="0" y="0"/>
              <a:chExt cx="2667793" cy="614362"/>
            </a:xfrm>
          </p:grpSpPr>
          <p:sp>
            <p:nvSpPr>
              <p:cNvPr id="442" name="Shape 442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43" name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41397" y="14681"/>
                <a:ext cx="2385000" cy="585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7" name="Group 447"/>
            <p:cNvGrpSpPr/>
            <p:nvPr/>
          </p:nvGrpSpPr>
          <p:grpSpPr>
            <a:xfrm>
              <a:off x="0" y="4176145"/>
              <a:ext cx="2667794" cy="614363"/>
              <a:chOff x="0" y="0"/>
              <a:chExt cx="2667793" cy="614362"/>
            </a:xfrm>
          </p:grpSpPr>
          <p:sp>
            <p:nvSpPr>
              <p:cNvPr id="445" name="Shape 445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46" name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t="20810" b="20810"/>
              <a:stretch>
                <a:fillRect/>
              </a:stretch>
            </p:blipFill>
            <p:spPr>
              <a:xfrm>
                <a:off x="330398" y="27980"/>
                <a:ext cx="2006875" cy="558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0" name="Group 450"/>
            <p:cNvGrpSpPr/>
            <p:nvPr/>
          </p:nvGrpSpPr>
          <p:grpSpPr>
            <a:xfrm>
              <a:off x="0" y="0"/>
              <a:ext cx="2667794" cy="614363"/>
              <a:chOff x="0" y="0"/>
              <a:chExt cx="2667793" cy="614362"/>
            </a:xfrm>
          </p:grpSpPr>
          <p:sp>
            <p:nvSpPr>
              <p:cNvPr id="448" name="Shape 448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49" name="pasted-image.tif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25884" y="27979"/>
                <a:ext cx="2216026" cy="558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3" name="Group 453"/>
            <p:cNvGrpSpPr/>
            <p:nvPr/>
          </p:nvGrpSpPr>
          <p:grpSpPr>
            <a:xfrm>
              <a:off x="0" y="2164272"/>
              <a:ext cx="2667794" cy="614364"/>
              <a:chOff x="0" y="0"/>
              <a:chExt cx="2667793" cy="614362"/>
            </a:xfrm>
          </p:grpSpPr>
          <p:sp>
            <p:nvSpPr>
              <p:cNvPr id="451" name="Shape 451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52" name="pasted-image.tif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803388" y="48468"/>
                <a:ext cx="1061017" cy="517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6" name="Group 456"/>
            <p:cNvGrpSpPr/>
            <p:nvPr/>
          </p:nvGrpSpPr>
          <p:grpSpPr>
            <a:xfrm>
              <a:off x="10021930" y="2168655"/>
              <a:ext cx="2667794" cy="614364"/>
              <a:chOff x="0" y="0"/>
              <a:chExt cx="2667793" cy="614362"/>
            </a:xfrm>
          </p:grpSpPr>
          <p:sp>
            <p:nvSpPr>
              <p:cNvPr id="454" name="Shape 454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55" name="pasted-image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87076" y="0"/>
                <a:ext cx="1893642" cy="585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9" name="Group 459"/>
            <p:cNvGrpSpPr/>
            <p:nvPr/>
          </p:nvGrpSpPr>
          <p:grpSpPr>
            <a:xfrm>
              <a:off x="0" y="6264217"/>
              <a:ext cx="2667794" cy="614364"/>
              <a:chOff x="0" y="0"/>
              <a:chExt cx="2667793" cy="614362"/>
            </a:xfrm>
          </p:grpSpPr>
          <p:sp>
            <p:nvSpPr>
              <p:cNvPr id="457" name="Shape 457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58" name="pasted-image.tif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47249" y="109156"/>
                <a:ext cx="2173296" cy="42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62" name="Group 462"/>
            <p:cNvGrpSpPr/>
            <p:nvPr/>
          </p:nvGrpSpPr>
          <p:grpSpPr>
            <a:xfrm>
              <a:off x="10021930" y="4176145"/>
              <a:ext cx="2667794" cy="614363"/>
              <a:chOff x="0" y="0"/>
              <a:chExt cx="2667793" cy="614362"/>
            </a:xfrm>
          </p:grpSpPr>
          <p:sp>
            <p:nvSpPr>
              <p:cNvPr id="460" name="Shape 460"/>
              <p:cNvSpPr/>
              <p:nvPr/>
            </p:nvSpPr>
            <p:spPr>
              <a:xfrm>
                <a:off x="0" y="0"/>
                <a:ext cx="2667794" cy="614363"/>
              </a:xfrm>
              <a:prstGeom prst="roundRect">
                <a:avLst>
                  <a:gd name="adj" fmla="val 31008"/>
                </a:avLst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61" name="pasted-image.tiff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431381" y="49126"/>
                <a:ext cx="1805031" cy="5415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3" name="Shape 463"/>
            <p:cNvSpPr/>
            <p:nvPr/>
          </p:nvSpPr>
          <p:spPr>
            <a:xfrm flipH="1" flipV="1">
              <a:off x="9042303" y="3263974"/>
              <a:ext cx="1398055" cy="3008955"/>
            </a:xfrm>
            <a:prstGeom prst="line">
              <a:avLst/>
            </a:prstGeom>
            <a:noFill/>
            <a:ln w="508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AIDS Malignancy Consortium</a:t>
            </a:r>
          </a:p>
        </p:txBody>
      </p:sp>
      <p:grpSp>
        <p:nvGrpSpPr>
          <p:cNvPr id="482" name="Group 482"/>
          <p:cNvGrpSpPr/>
          <p:nvPr/>
        </p:nvGrpSpPr>
        <p:grpSpPr>
          <a:xfrm>
            <a:off x="-726552" y="2395848"/>
            <a:ext cx="14457904" cy="6362694"/>
            <a:chOff x="0" y="0"/>
            <a:chExt cx="14457903" cy="6362693"/>
          </a:xfrm>
        </p:grpSpPr>
        <p:pic>
          <p:nvPicPr>
            <p:cNvPr id="467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457904" cy="6362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" name="Shape 468"/>
            <p:cNvSpPr/>
            <p:nvPr/>
          </p:nvSpPr>
          <p:spPr>
            <a:xfrm>
              <a:off x="12395078" y="5252797"/>
              <a:ext cx="113577" cy="113109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7603899" y="4790047"/>
              <a:ext cx="113577" cy="113109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7681091" y="4503413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1" name="Shape 471"/>
            <p:cNvSpPr/>
            <p:nvPr/>
          </p:nvSpPr>
          <p:spPr>
            <a:xfrm>
              <a:off x="8006234" y="3534213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7767682" y="3559349"/>
              <a:ext cx="113577" cy="113109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3" name="Shape 473"/>
            <p:cNvSpPr/>
            <p:nvPr/>
          </p:nvSpPr>
          <p:spPr>
            <a:xfrm>
              <a:off x="3510046" y="1820182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3416309" y="1905965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1911143" y="1500864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1767539" y="2115234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1679565" y="2039828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1692133" y="1713070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3054503" y="1650232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3129909" y="2429425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3356126" y="2002126"/>
              <a:ext cx="113577" cy="113109"/>
            </a:xfrm>
            <a:prstGeom prst="ellipse">
              <a:avLst/>
            </a:prstGeom>
            <a:noFill/>
            <a:ln w="63500" cap="flat">
              <a:solidFill>
                <a:srgbClr val="9912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483" name="Shape 483"/>
          <p:cNvSpPr/>
          <p:nvPr/>
        </p:nvSpPr>
        <p:spPr>
          <a:xfrm>
            <a:off x="4523929" y="8224680"/>
            <a:ext cx="692140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AMC sites as at 2015-2023 consortium renewal</a:t>
            </a:r>
          </a:p>
        </p:txBody>
      </p:sp>
      <p:pic>
        <p:nvPicPr>
          <p:cNvPr id="484" name="AMC Logo.png"/>
          <p:cNvPicPr>
            <a:picLocks noChangeAspect="1"/>
          </p:cNvPicPr>
          <p:nvPr/>
        </p:nvPicPr>
        <p:blipFill>
          <a:blip r:embed="rId3">
            <a:extLst/>
          </a:blip>
          <a:srcRect l="1831" t="16823" r="5442"/>
          <a:stretch>
            <a:fillRect/>
          </a:stretch>
        </p:blipFill>
        <p:spPr>
          <a:xfrm>
            <a:off x="4149716" y="4031441"/>
            <a:ext cx="4024317" cy="1989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HIV Malignancy Trial Portfolio</a:t>
            </a:r>
          </a:p>
        </p:txBody>
      </p:sp>
      <p:sp>
        <p:nvSpPr>
          <p:cNvPr id="487" name="Shape 487"/>
          <p:cNvSpPr/>
          <p:nvPr/>
        </p:nvSpPr>
        <p:spPr>
          <a:xfrm>
            <a:off x="3154966" y="2901841"/>
            <a:ext cx="4546733" cy="1378879"/>
          </a:xfrm>
          <a:prstGeom prst="roundRect">
            <a:avLst>
              <a:gd name="adj" fmla="val 13816"/>
            </a:avLst>
          </a:prstGeom>
          <a:solidFill>
            <a:srgbClr val="A9A9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Ibrutinib + Rituxumab +</a:t>
            </a:r>
            <a:br/>
            <a:r>
              <a:t>daEPOCH</a:t>
            </a:r>
          </a:p>
        </p:txBody>
      </p:sp>
      <p:sp>
        <p:nvSpPr>
          <p:cNvPr id="488" name="Shape 488"/>
          <p:cNvSpPr/>
          <p:nvPr/>
        </p:nvSpPr>
        <p:spPr>
          <a:xfrm>
            <a:off x="7825199" y="2901841"/>
            <a:ext cx="2254647" cy="1378879"/>
          </a:xfrm>
          <a:prstGeom prst="roundRect">
            <a:avLst>
              <a:gd name="adj" fmla="val 13816"/>
            </a:avLst>
          </a:prstGeom>
          <a:solidFill>
            <a:srgbClr val="A9A9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Ibrutinib+</a:t>
            </a:r>
            <a:br/>
            <a:r>
              <a:t>ICE</a:t>
            </a:r>
          </a:p>
        </p:txBody>
      </p:sp>
      <p:sp>
        <p:nvSpPr>
          <p:cNvPr id="489" name="Shape 489"/>
          <p:cNvSpPr/>
          <p:nvPr/>
        </p:nvSpPr>
        <p:spPr>
          <a:xfrm>
            <a:off x="10165246" y="2901841"/>
            <a:ext cx="2254647" cy="2923012"/>
          </a:xfrm>
          <a:prstGeom prst="roundRect">
            <a:avLst>
              <a:gd name="adj" fmla="val 8449"/>
            </a:avLst>
          </a:prstGeom>
          <a:solidFill>
            <a:srgbClr val="BD9D5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AlloSCT</a:t>
            </a:r>
          </a:p>
        </p:txBody>
      </p:sp>
      <p:sp>
        <p:nvSpPr>
          <p:cNvPr id="490" name="Shape 490"/>
          <p:cNvSpPr/>
          <p:nvPr/>
        </p:nvSpPr>
        <p:spPr>
          <a:xfrm>
            <a:off x="3154966" y="4447413"/>
            <a:ext cx="4546733" cy="1378878"/>
          </a:xfrm>
          <a:prstGeom prst="roundRect">
            <a:avLst>
              <a:gd name="adj" fmla="val 13816"/>
            </a:avLst>
          </a:prstGeom>
          <a:solidFill>
            <a:srgbClr val="F8C32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Brentuximab Vedotin+</a:t>
            </a:r>
            <a:br/>
            <a:r>
              <a:t>AVD</a:t>
            </a:r>
          </a:p>
        </p:txBody>
      </p:sp>
      <p:sp>
        <p:nvSpPr>
          <p:cNvPr id="491" name="Shape 491"/>
          <p:cNvSpPr/>
          <p:nvPr/>
        </p:nvSpPr>
        <p:spPr>
          <a:xfrm>
            <a:off x="3154966" y="5954884"/>
            <a:ext cx="9265619" cy="614364"/>
          </a:xfrm>
          <a:prstGeom prst="roundRect">
            <a:avLst>
              <a:gd name="adj" fmla="val 31008"/>
            </a:avLst>
          </a:prstGeom>
          <a:solidFill>
            <a:srgbClr val="F8C32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sEphB4-HSA</a:t>
            </a:r>
          </a:p>
        </p:txBody>
      </p:sp>
      <p:sp>
        <p:nvSpPr>
          <p:cNvPr id="492" name="Shape 492"/>
          <p:cNvSpPr/>
          <p:nvPr/>
        </p:nvSpPr>
        <p:spPr>
          <a:xfrm>
            <a:off x="7873160" y="7409213"/>
            <a:ext cx="4546733" cy="614364"/>
          </a:xfrm>
          <a:prstGeom prst="roundRect">
            <a:avLst>
              <a:gd name="adj" fmla="val 31008"/>
            </a:avLst>
          </a:prstGeom>
          <a:solidFill>
            <a:srgbClr val="F8C32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Cabozantinib</a:t>
            </a:r>
          </a:p>
        </p:txBody>
      </p:sp>
      <p:sp>
        <p:nvSpPr>
          <p:cNvPr id="493" name="Shape 493"/>
          <p:cNvSpPr/>
          <p:nvPr/>
        </p:nvSpPr>
        <p:spPr>
          <a:xfrm>
            <a:off x="7873160" y="8112331"/>
            <a:ext cx="4546733" cy="614364"/>
          </a:xfrm>
          <a:prstGeom prst="roundRect">
            <a:avLst>
              <a:gd name="adj" fmla="val 31008"/>
            </a:avLst>
          </a:prstGeom>
          <a:solidFill>
            <a:srgbClr val="F8C32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Ipilimumab + Nivolumab</a:t>
            </a:r>
          </a:p>
        </p:txBody>
      </p:sp>
      <p:sp>
        <p:nvSpPr>
          <p:cNvPr id="494" name="Shape 494"/>
          <p:cNvSpPr/>
          <p:nvPr/>
        </p:nvSpPr>
        <p:spPr>
          <a:xfrm>
            <a:off x="3154966" y="6647041"/>
            <a:ext cx="4546733" cy="614364"/>
          </a:xfrm>
          <a:prstGeom prst="roundRect">
            <a:avLst>
              <a:gd name="adj" fmla="val 31008"/>
            </a:avLst>
          </a:prstGeom>
          <a:solidFill>
            <a:srgbClr val="A9A9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Pomalidomide</a:t>
            </a:r>
          </a:p>
        </p:txBody>
      </p:sp>
      <p:sp>
        <p:nvSpPr>
          <p:cNvPr id="495" name="Shape 495"/>
          <p:cNvSpPr/>
          <p:nvPr/>
        </p:nvSpPr>
        <p:spPr>
          <a:xfrm>
            <a:off x="7873160" y="6667994"/>
            <a:ext cx="4546733" cy="614364"/>
          </a:xfrm>
          <a:prstGeom prst="roundRect">
            <a:avLst>
              <a:gd name="adj" fmla="val 31008"/>
            </a:avLst>
          </a:prstGeom>
          <a:solidFill>
            <a:srgbClr val="A9A9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Nelfinavir</a:t>
            </a:r>
          </a:p>
        </p:txBody>
      </p:sp>
      <p:sp>
        <p:nvSpPr>
          <p:cNvPr id="496" name="Shape 496"/>
          <p:cNvSpPr/>
          <p:nvPr/>
        </p:nvSpPr>
        <p:spPr>
          <a:xfrm>
            <a:off x="776820" y="2901841"/>
            <a:ext cx="2254646" cy="1378879"/>
          </a:xfrm>
          <a:prstGeom prst="roundRect">
            <a:avLst>
              <a:gd name="adj" fmla="val 13816"/>
            </a:avLst>
          </a:prstGeom>
          <a:solidFill>
            <a:srgbClr val="9191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Non-Hodgkin Lymphoma</a:t>
            </a:r>
          </a:p>
        </p:txBody>
      </p:sp>
      <p:sp>
        <p:nvSpPr>
          <p:cNvPr id="497" name="Shape 497"/>
          <p:cNvSpPr/>
          <p:nvPr/>
        </p:nvSpPr>
        <p:spPr>
          <a:xfrm>
            <a:off x="776820" y="4447413"/>
            <a:ext cx="2254646" cy="1378878"/>
          </a:xfrm>
          <a:prstGeom prst="roundRect">
            <a:avLst>
              <a:gd name="adj" fmla="val 13816"/>
            </a:avLst>
          </a:prstGeom>
          <a:solidFill>
            <a:srgbClr val="9191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Hodgkin Lymphoma</a:t>
            </a:r>
          </a:p>
        </p:txBody>
      </p:sp>
      <p:sp>
        <p:nvSpPr>
          <p:cNvPr id="498" name="Shape 498"/>
          <p:cNvSpPr/>
          <p:nvPr/>
        </p:nvSpPr>
        <p:spPr>
          <a:xfrm>
            <a:off x="728859" y="5954884"/>
            <a:ext cx="2254647" cy="1378879"/>
          </a:xfrm>
          <a:prstGeom prst="roundRect">
            <a:avLst>
              <a:gd name="adj" fmla="val 13816"/>
            </a:avLst>
          </a:prstGeom>
          <a:solidFill>
            <a:srgbClr val="9191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Kaposi Sarcoma</a:t>
            </a:r>
          </a:p>
        </p:txBody>
      </p:sp>
      <p:sp>
        <p:nvSpPr>
          <p:cNvPr id="499" name="Shape 499"/>
          <p:cNvSpPr/>
          <p:nvPr/>
        </p:nvSpPr>
        <p:spPr>
          <a:xfrm>
            <a:off x="728859" y="7409213"/>
            <a:ext cx="2254647" cy="1378879"/>
          </a:xfrm>
          <a:prstGeom prst="roundRect">
            <a:avLst>
              <a:gd name="adj" fmla="val 13816"/>
            </a:avLst>
          </a:prstGeom>
          <a:solidFill>
            <a:srgbClr val="9191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Solid Tumours Including HPV</a:t>
            </a:r>
          </a:p>
        </p:txBody>
      </p:sp>
      <p:sp>
        <p:nvSpPr>
          <p:cNvPr id="500" name="Shape 500"/>
          <p:cNvSpPr/>
          <p:nvPr/>
        </p:nvSpPr>
        <p:spPr>
          <a:xfrm>
            <a:off x="3154966" y="2120785"/>
            <a:ext cx="4546733" cy="614363"/>
          </a:xfrm>
          <a:prstGeom prst="roundRect">
            <a:avLst>
              <a:gd name="adj" fmla="val 31008"/>
            </a:avLst>
          </a:prstGeom>
          <a:solidFill>
            <a:srgbClr val="9191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First Line</a:t>
            </a:r>
          </a:p>
        </p:txBody>
      </p:sp>
      <p:sp>
        <p:nvSpPr>
          <p:cNvPr id="501" name="Shape 501"/>
          <p:cNvSpPr/>
          <p:nvPr/>
        </p:nvSpPr>
        <p:spPr>
          <a:xfrm>
            <a:off x="7873160" y="2120785"/>
            <a:ext cx="4546733" cy="614363"/>
          </a:xfrm>
          <a:prstGeom prst="roundRect">
            <a:avLst>
              <a:gd name="adj" fmla="val 31008"/>
            </a:avLst>
          </a:prstGeom>
          <a:solidFill>
            <a:srgbClr val="9191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Post First Line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577934" y="8968878"/>
            <a:ext cx="12394693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4" name="Shape 504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700162" cy="585003"/>
          </a:xfrm>
          <a:prstGeom prst="rect">
            <a:avLst/>
          </a:prstGeom>
        </p:spPr>
        <p:txBody>
          <a:bodyPr/>
          <a:lstStyle>
            <a:lvl1pPr defTabSz="786383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Checkpoint Blockade with Ipilimumab and Nivolumab</a:t>
            </a:r>
          </a:p>
        </p:txBody>
      </p:sp>
      <p:grpSp>
        <p:nvGrpSpPr>
          <p:cNvPr id="509" name="Group 509"/>
          <p:cNvGrpSpPr/>
          <p:nvPr/>
        </p:nvGrpSpPr>
        <p:grpSpPr>
          <a:xfrm>
            <a:off x="195602" y="2090826"/>
            <a:ext cx="12613595" cy="7059216"/>
            <a:chOff x="0" y="0"/>
            <a:chExt cx="12613594" cy="7059215"/>
          </a:xfrm>
        </p:grpSpPr>
        <p:pic>
          <p:nvPicPr>
            <p:cNvPr id="505" name="image45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1242" y="182436"/>
              <a:ext cx="12333861" cy="6552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6" name="Shape 506"/>
            <p:cNvSpPr/>
            <p:nvPr/>
          </p:nvSpPr>
          <p:spPr>
            <a:xfrm>
              <a:off x="-1" y="0"/>
              <a:ext cx="526048" cy="5971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-1" y="3332161"/>
              <a:ext cx="526048" cy="5971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10461989" y="6462057"/>
              <a:ext cx="2151605" cy="5971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2" name="Group 512"/>
          <p:cNvGrpSpPr/>
          <p:nvPr/>
        </p:nvGrpSpPr>
        <p:grpSpPr>
          <a:xfrm>
            <a:off x="7034179" y="3138210"/>
            <a:ext cx="5820592" cy="4964446"/>
            <a:chOff x="0" y="0"/>
            <a:chExt cx="5820591" cy="4964445"/>
          </a:xfrm>
        </p:grpSpPr>
        <p:sp>
          <p:nvSpPr>
            <p:cNvPr id="510" name="Shape 510"/>
            <p:cNvSpPr/>
            <p:nvPr/>
          </p:nvSpPr>
          <p:spPr>
            <a:xfrm>
              <a:off x="0" y="0"/>
              <a:ext cx="5820592" cy="4964446"/>
            </a:xfrm>
            <a:prstGeom prst="roundRect">
              <a:avLst>
                <a:gd name="adj" fmla="val 4859"/>
              </a:avLst>
            </a:prstGeom>
            <a:solidFill>
              <a:srgbClr val="C0C0C0">
                <a:alpha val="950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70652" y="250258"/>
              <a:ext cx="5679287" cy="4463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152400">
                <a:lnSpc>
                  <a:spcPct val="120000"/>
                </a:lnSpc>
                <a:defRPr sz="2800" b="1">
                  <a:solidFill>
                    <a:srgbClr val="BD9D5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AMC-095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Disease: </a:t>
              </a:r>
              <a:r>
                <a:rPr b="0"/>
                <a:t>Metastatic or unresectable  tumours or uncontrolled KS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Context:</a:t>
              </a:r>
              <a:r>
                <a:rPr b="0"/>
                <a:t> Post First Line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Phase:</a:t>
              </a:r>
              <a:r>
                <a:rPr b="0"/>
                <a:t> I (dose and agent escalation)</a:t>
              </a:r>
              <a:br>
                <a:rPr b="0"/>
              </a:br>
              <a:r>
                <a:rPr b="0"/>
                <a:t>            II (dose expansion)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Regimen: </a:t>
              </a:r>
              <a:r>
                <a:rPr b="0"/>
                <a:t>Nivolumab ± Ipilimumab followed by Nivolumab maintenance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ART:</a:t>
              </a:r>
              <a:r>
                <a:rPr b="0"/>
                <a:t> Standard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CD4:</a:t>
              </a:r>
              <a:r>
                <a:rPr b="0"/>
                <a:t> Sequential strata (≥200, ≥100)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3"/>
          </a:xfrm>
          <a:prstGeom prst="rect">
            <a:avLst/>
          </a:prstGeom>
        </p:spPr>
        <p:txBody>
          <a:bodyPr/>
          <a:lstStyle>
            <a:lvl1pPr defTabSz="85039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Selective Cytotoxicity with Brentuximab</a:t>
            </a:r>
          </a:p>
        </p:txBody>
      </p:sp>
      <p:pic>
        <p:nvPicPr>
          <p:cNvPr id="515" name="image46.tif"/>
          <p:cNvPicPr>
            <a:picLocks noChangeAspect="1"/>
          </p:cNvPicPr>
          <p:nvPr/>
        </p:nvPicPr>
        <p:blipFill>
          <a:blip r:embed="rId2">
            <a:extLst/>
          </a:blip>
          <a:srcRect t="13682" b="6665"/>
          <a:stretch>
            <a:fillRect/>
          </a:stretch>
        </p:blipFill>
        <p:spPr>
          <a:xfrm>
            <a:off x="174929" y="1555812"/>
            <a:ext cx="12925876" cy="7721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8" name="Group 518"/>
          <p:cNvGrpSpPr/>
          <p:nvPr/>
        </p:nvGrpSpPr>
        <p:grpSpPr>
          <a:xfrm>
            <a:off x="7697467" y="3138984"/>
            <a:ext cx="5184683" cy="5356626"/>
            <a:chOff x="0" y="0"/>
            <a:chExt cx="5184681" cy="5356624"/>
          </a:xfrm>
        </p:grpSpPr>
        <p:sp>
          <p:nvSpPr>
            <p:cNvPr id="516" name="Shape 516"/>
            <p:cNvSpPr/>
            <p:nvPr/>
          </p:nvSpPr>
          <p:spPr>
            <a:xfrm>
              <a:off x="-1" y="-1"/>
              <a:ext cx="5184683" cy="5356626"/>
            </a:xfrm>
            <a:prstGeom prst="roundRect">
              <a:avLst>
                <a:gd name="adj" fmla="val 4653"/>
              </a:avLst>
            </a:prstGeom>
            <a:solidFill>
              <a:srgbClr val="C0C0C0">
                <a:alpha val="950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70656" y="446346"/>
              <a:ext cx="5043368" cy="4463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152400">
                <a:lnSpc>
                  <a:spcPct val="120000"/>
                </a:lnSpc>
                <a:defRPr sz="2800" b="1">
                  <a:solidFill>
                    <a:srgbClr val="BD9D5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AMC-085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Disease: </a:t>
              </a:r>
              <a:r>
                <a:rPr b="0"/>
                <a:t>Hodgkin Lymphoma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Stage:</a:t>
              </a:r>
              <a:r>
                <a:rPr b="0"/>
                <a:t> II-IV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Context:</a:t>
              </a:r>
              <a:r>
                <a:rPr b="0"/>
                <a:t> First Line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Phase:</a:t>
              </a:r>
              <a:r>
                <a:rPr b="0"/>
                <a:t> I (de-escalation)</a:t>
              </a:r>
              <a:br>
                <a:rPr b="0"/>
              </a:br>
              <a:r>
                <a:rPr b="0"/>
                <a:t>            II (dose expansion)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Regimen: </a:t>
              </a:r>
              <a:r>
                <a:rPr b="0"/>
                <a:t>Brentuximab added to AVD backbone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ART:</a:t>
              </a:r>
              <a:r>
                <a:rPr b="0"/>
                <a:t> No CYP3 inhibitors</a:t>
              </a:r>
            </a:p>
            <a:p>
              <a:pPr indent="152400" algn="l">
                <a:lnSpc>
                  <a:spcPct val="120000"/>
                </a:lnSpc>
                <a:defRPr sz="2500" b="1">
                  <a:latin typeface="Arial"/>
                  <a:ea typeface="Arial"/>
                  <a:cs typeface="Arial"/>
                  <a:sym typeface="Arial"/>
                </a:defRPr>
              </a:pPr>
              <a:r>
                <a:t>CD4:</a:t>
              </a:r>
              <a:r>
                <a:rPr b="0"/>
                <a:t> No threshold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3580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WHO IARC</a:t>
            </a:r>
          </a:p>
        </p:txBody>
      </p:sp>
      <p:sp>
        <p:nvSpPr>
          <p:cNvPr id="521" name="Shape 521"/>
          <p:cNvSpPr/>
          <p:nvPr/>
        </p:nvSpPr>
        <p:spPr>
          <a:xfrm>
            <a:off x="737351" y="1592397"/>
            <a:ext cx="11500675" cy="180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spcBef>
                <a:spcPts val="600"/>
              </a:spcBef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BE9D5A"/>
                </a:solidFill>
              </a:rPr>
              <a:t>Burden of Disease</a:t>
            </a:r>
            <a:endParaRPr sz="4400"/>
          </a:p>
          <a:p>
            <a:pPr marL="370416" indent="-370416" algn="l" defTabSz="650240">
              <a:spcBef>
                <a:spcPts val="500"/>
              </a:spcBef>
              <a:buSzPct val="75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World Health Organisation estimates:</a:t>
            </a:r>
          </a:p>
          <a:p>
            <a:pPr marL="814916" lvl="1" indent="-370416" algn="l" defTabSz="650240">
              <a:spcBef>
                <a:spcPts val="500"/>
              </a:spcBef>
              <a:buSzPct val="75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18% of cancer cases are caused by infection</a:t>
            </a:r>
          </a:p>
          <a:p>
            <a:pPr marL="814916" lvl="1" indent="-370416" algn="l" defTabSz="650240">
              <a:spcBef>
                <a:spcPts val="500"/>
              </a:spcBef>
              <a:buSzPct val="75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12% are caused by one of seven human tumour viruses</a:t>
            </a:r>
          </a:p>
        </p:txBody>
      </p:sp>
      <p:sp>
        <p:nvSpPr>
          <p:cNvPr id="522" name="Shape 522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</a:t>
            </a:r>
          </a:p>
        </p:txBody>
      </p:sp>
      <p:grpSp>
        <p:nvGrpSpPr>
          <p:cNvPr id="531" name="Group 531"/>
          <p:cNvGrpSpPr/>
          <p:nvPr/>
        </p:nvGrpSpPr>
        <p:grpSpPr>
          <a:xfrm>
            <a:off x="3175581" y="3618314"/>
            <a:ext cx="9002144" cy="5360145"/>
            <a:chOff x="0" y="0"/>
            <a:chExt cx="9002142" cy="5360144"/>
          </a:xfrm>
        </p:grpSpPr>
        <p:graphicFrame>
          <p:nvGraphicFramePr>
            <p:cNvPr id="523" name="Chart 523"/>
            <p:cNvGraphicFramePr/>
            <p:nvPr/>
          </p:nvGraphicFramePr>
          <p:xfrm>
            <a:off x="0" y="0"/>
            <a:ext cx="5360145" cy="5360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24" name="Shape 524"/>
            <p:cNvSpPr/>
            <p:nvPr/>
          </p:nvSpPr>
          <p:spPr>
            <a:xfrm>
              <a:off x="571237" y="3994315"/>
              <a:ext cx="2642871" cy="627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>
                <a:spcBef>
                  <a:spcPts val="1300"/>
                </a:spcBef>
                <a:defRPr sz="2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Human Papillomavirus</a:t>
              </a:r>
              <a:br/>
              <a:r>
                <a:t>(5.2%)</a:t>
              </a:r>
            </a:p>
          </p:txBody>
        </p:sp>
        <p:sp>
          <p:nvSpPr>
            <p:cNvPr id="525" name="Shape 525"/>
            <p:cNvSpPr/>
            <p:nvPr/>
          </p:nvSpPr>
          <p:spPr>
            <a:xfrm>
              <a:off x="728971" y="816788"/>
              <a:ext cx="2073403" cy="627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>
                <a:spcBef>
                  <a:spcPts val="1300"/>
                </a:spcBef>
                <a:defRPr sz="2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Hepatitis B and C</a:t>
              </a:r>
              <a:br/>
              <a:r>
                <a:t>(4.9%)</a:t>
              </a:r>
            </a:p>
          </p:txBody>
        </p:sp>
        <p:sp>
          <p:nvSpPr>
            <p:cNvPr id="526" name="Shape 526"/>
            <p:cNvSpPr/>
            <p:nvPr/>
          </p:nvSpPr>
          <p:spPr>
            <a:xfrm>
              <a:off x="4186556" y="2893091"/>
              <a:ext cx="3415031" cy="627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>
                <a:spcBef>
                  <a:spcPts val="1300"/>
                </a:spcBef>
                <a:defRPr sz="2000">
                  <a:solidFill>
                    <a:srgbClr val="4242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Kaposi Sarcoma Herpesvirus</a:t>
              </a:r>
              <a:br/>
              <a:r>
                <a:t>(0.9%)</a:t>
              </a:r>
            </a:p>
          </p:txBody>
        </p:sp>
        <p:sp>
          <p:nvSpPr>
            <p:cNvPr id="527" name="Shape 527"/>
            <p:cNvSpPr/>
            <p:nvPr/>
          </p:nvSpPr>
          <p:spPr>
            <a:xfrm>
              <a:off x="3998978" y="1923593"/>
              <a:ext cx="2461515" cy="627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1" indent="342900">
                <a:spcBef>
                  <a:spcPts val="1300"/>
                </a:spcBef>
                <a:defRPr sz="2000">
                  <a:solidFill>
                    <a:srgbClr val="4242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>
                  <a:solidFill>
                    <a:srgbClr val="FFFFFF"/>
                  </a:solidFill>
                </a:rPr>
                <a:t>Epstein</a:t>
              </a:r>
              <a:r>
                <a:t> Barr Virus</a:t>
              </a:r>
              <a:br/>
              <a:r>
                <a:t>         (1.0%)</a:t>
              </a:r>
            </a:p>
          </p:txBody>
        </p:sp>
        <p:sp>
          <p:nvSpPr>
            <p:cNvPr id="528" name="Shape 528"/>
            <p:cNvSpPr/>
            <p:nvPr/>
          </p:nvSpPr>
          <p:spPr>
            <a:xfrm>
              <a:off x="4149727" y="816788"/>
              <a:ext cx="4852417" cy="310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spcBef>
                  <a:spcPts val="1300"/>
                </a:spcBef>
                <a:defRPr sz="2000">
                  <a:solidFill>
                    <a:srgbClr val="4242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Human T-cell Lymphotrophic Virus (0.3%)</a:t>
              </a:r>
            </a:p>
          </p:txBody>
        </p:sp>
        <p:sp>
          <p:nvSpPr>
            <p:cNvPr id="529" name="Shape 529"/>
            <p:cNvSpPr/>
            <p:nvPr/>
          </p:nvSpPr>
          <p:spPr>
            <a:xfrm>
              <a:off x="4472180" y="1271596"/>
              <a:ext cx="3953511" cy="310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spcBef>
                  <a:spcPts val="1300"/>
                </a:spcBef>
                <a:defRPr sz="2000">
                  <a:solidFill>
                    <a:srgbClr val="4242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Merkel Cell Polyomavirus (&lt;0.1%)</a:t>
              </a:r>
            </a:p>
          </p:txBody>
        </p:sp>
        <p:sp>
          <p:nvSpPr>
            <p:cNvPr id="530" name="Shape 530"/>
            <p:cNvSpPr/>
            <p:nvPr/>
          </p:nvSpPr>
          <p:spPr>
            <a:xfrm>
              <a:off x="1374411" y="1374410"/>
              <a:ext cx="2611323" cy="261132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532" name="Shape 532"/>
          <p:cNvSpPr/>
          <p:nvPr/>
        </p:nvSpPr>
        <p:spPr>
          <a:xfrm>
            <a:off x="737939" y="732481"/>
            <a:ext cx="11499499" cy="58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841247">
              <a:lnSpc>
                <a:spcPct val="90000"/>
              </a:lnSpc>
              <a:defRPr sz="3864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4. Intersection of Infectious Diseases and Cancer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3580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Adapted from Hanahan and Weinberg, Cell 2000 and Cell 2011; Mesri, Cell Host Microbe 2014</a:t>
            </a:r>
          </a:p>
        </p:txBody>
      </p:sp>
      <p:sp>
        <p:nvSpPr>
          <p:cNvPr id="535" name="Shape 535"/>
          <p:cNvSpPr>
            <a:spLocks noGrp="1"/>
          </p:cNvSpPr>
          <p:nvPr>
            <p:ph type="title"/>
          </p:nvPr>
        </p:nvSpPr>
        <p:spPr>
          <a:xfrm>
            <a:off x="768637" y="732481"/>
            <a:ext cx="11468801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Infectious Agents and the Hallmarks of Cancer</a:t>
            </a:r>
          </a:p>
        </p:txBody>
      </p:sp>
      <p:pic>
        <p:nvPicPr>
          <p:cNvPr id="536" name="Screen Shot 2015-11-08 at 8.28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9204"/>
            <a:ext cx="13004801" cy="7635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3580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Adapted from Hanahan and Weinberg, Cell 2000 and Cell 2011; Mesri, Cell Host Microbe 2014</a:t>
            </a:r>
          </a:p>
        </p:txBody>
      </p:sp>
      <p:sp>
        <p:nvSpPr>
          <p:cNvPr id="539" name="Shape 539"/>
          <p:cNvSpPr>
            <a:spLocks noGrp="1"/>
          </p:cNvSpPr>
          <p:nvPr>
            <p:ph type="title"/>
          </p:nvPr>
        </p:nvSpPr>
        <p:spPr>
          <a:xfrm>
            <a:off x="768637" y="732481"/>
            <a:ext cx="11468801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Infectious Agents and the Hallmarks of Cancer</a:t>
            </a:r>
          </a:p>
        </p:txBody>
      </p:sp>
      <p:pic>
        <p:nvPicPr>
          <p:cNvPr id="540" name="Screen Shot 2015-11-08 at 8.29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1579187"/>
            <a:ext cx="13004800" cy="7461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Untitl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3304" y="1671865"/>
            <a:ext cx="13639328" cy="7350652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hape 543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Infection and the Global Burden of Cancer</a:t>
            </a:r>
          </a:p>
        </p:txBody>
      </p:sp>
      <p:sp>
        <p:nvSpPr>
          <p:cNvPr id="544" name="Shape 544"/>
          <p:cNvSpPr/>
          <p:nvPr/>
        </p:nvSpPr>
        <p:spPr>
          <a:xfrm>
            <a:off x="-548219" y="2275626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5" name="Shape 545"/>
          <p:cNvSpPr/>
          <p:nvPr/>
        </p:nvSpPr>
        <p:spPr>
          <a:xfrm>
            <a:off x="659128" y="5518418"/>
            <a:ext cx="185839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HPV-Associated Cancer Incidence</a:t>
            </a:r>
          </a:p>
        </p:txBody>
      </p:sp>
      <p:sp>
        <p:nvSpPr>
          <p:cNvPr id="546" name="Shape 546"/>
          <p:cNvSpPr/>
          <p:nvPr/>
        </p:nvSpPr>
        <p:spPr>
          <a:xfrm>
            <a:off x="2271718" y="9280487"/>
            <a:ext cx="9964446" cy="35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 defTabSz="914400">
              <a:spcBef>
                <a:spcPts val="200"/>
              </a:spcBef>
              <a:defRPr sz="1600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Adapted from GLOBOCAN 2013 </a:t>
            </a:r>
          </a:p>
        </p:txBody>
      </p:sp>
      <p:sp>
        <p:nvSpPr>
          <p:cNvPr id="547" name="Shape 547"/>
          <p:cNvSpPr/>
          <p:nvPr/>
        </p:nvSpPr>
        <p:spPr>
          <a:xfrm>
            <a:off x="4859351" y="8308868"/>
            <a:ext cx="8089089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Around 18% of all cancers worldwide</a:t>
            </a:r>
            <a:br/>
            <a:r>
              <a:t>Over 35% of cancers in many resource-limited settings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Summary Points</a:t>
            </a:r>
          </a:p>
        </p:txBody>
      </p:sp>
      <p:sp>
        <p:nvSpPr>
          <p:cNvPr id="550" name="Shape 550"/>
          <p:cNvSpPr/>
          <p:nvPr/>
        </p:nvSpPr>
        <p:spPr>
          <a:xfrm>
            <a:off x="819535" y="1765814"/>
            <a:ext cx="11336307" cy="6988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Rapid progress in HIV therapies has been facilitated in large part by the early development of extensive global trial networks </a:t>
            </a:r>
          </a:p>
          <a:p>
            <a:pPr lvl="1" indent="0"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Continuing challenge to optimising outcomes for people living with HIV</a:t>
            </a:r>
          </a:p>
          <a:p>
            <a:pPr marL="603250" lvl="1" indent="-349250" algn="l">
              <a:spcBef>
                <a:spcPts val="1200"/>
              </a:spcBef>
              <a:buSzPct val="14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Optimising antiretroviral therapy</a:t>
            </a:r>
          </a:p>
          <a:p>
            <a:pPr marL="603250" lvl="1" indent="-349250" algn="l">
              <a:spcBef>
                <a:spcPts val="1200"/>
              </a:spcBef>
              <a:buSzPct val="14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Prevention of complications, especially cardiovascular and malignant</a:t>
            </a:r>
          </a:p>
          <a:p>
            <a:pPr marL="603250" lvl="1" indent="-349250" algn="l">
              <a:spcBef>
                <a:spcPts val="1200"/>
              </a:spcBef>
              <a:buSzPct val="14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Therapy of malignancies</a:t>
            </a:r>
          </a:p>
          <a:p>
            <a:pPr lvl="1" indent="0"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Australian sites have played a leading role in this process, leading and participating in major networks in each area</a:t>
            </a:r>
          </a:p>
          <a:p>
            <a:pPr lvl="1" indent="0"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HIV trial networks have proved adaptable to these evolving challenges  </a:t>
            </a:r>
          </a:p>
          <a:p>
            <a:pPr marL="603250" lvl="1" indent="-349250" algn="l">
              <a:spcBef>
                <a:spcPts val="1200"/>
              </a:spcBef>
              <a:buSzPct val="14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Continuing demonstration that LMIC sites can deliver high quality research even in early stage</a:t>
            </a:r>
          </a:p>
          <a:p>
            <a:pPr marL="603250" lvl="1" indent="-349250" algn="l">
              <a:spcBef>
                <a:spcPts val="1200"/>
              </a:spcBef>
              <a:buSzPct val="14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 high risk and high complexity therapies including cancer, development in high income settings followed by diffusion to LMICs</a:t>
            </a:r>
          </a:p>
          <a:p>
            <a:pPr lvl="1" indent="0"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Emerging needs, including cancers related to infection, may also be met by continued adaptation of HIV trial networks</a:t>
            </a:r>
          </a:p>
        </p:txBody>
      </p:sp>
      <p:sp>
        <p:nvSpPr>
          <p:cNvPr id="551" name="Shape 551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3580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 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Challenges in Improving HIV outcomes 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977900" y="2108200"/>
            <a:ext cx="11049000" cy="6667500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1. Better HIV therapies and better access to therapy still needed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Particular issue in LMICs where burden of disease is greatest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Post first line therapy still complex and poorly defined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D</a:t>
            </a:r>
            <a:r>
              <a:rPr b="1" baseline="31999"/>
              <a:t>2</a:t>
            </a:r>
            <a:r>
              <a:rPr b="1"/>
              <a:t>EFT: </a:t>
            </a:r>
            <a:r>
              <a:rPr b="1" u="sng"/>
              <a:t>D</a:t>
            </a:r>
            <a:r>
              <a:rPr b="1"/>
              <a:t>olutegravir and </a:t>
            </a:r>
            <a:r>
              <a:rPr b="1" u="sng"/>
              <a:t>D</a:t>
            </a:r>
            <a:r>
              <a:rPr b="1"/>
              <a:t>arunavir </a:t>
            </a:r>
            <a:r>
              <a:rPr b="1" u="sng"/>
              <a:t>E</a:t>
            </a:r>
            <a:r>
              <a:rPr b="1"/>
              <a:t>valuation in Adults </a:t>
            </a:r>
            <a:r>
              <a:rPr b="1" u="sng"/>
              <a:t>F</a:t>
            </a:r>
            <a:r>
              <a:rPr b="1"/>
              <a:t>ailing </a:t>
            </a:r>
            <a:r>
              <a:rPr b="1" u="sng"/>
              <a:t>T</a:t>
            </a:r>
            <a:r>
              <a:rPr b="1"/>
              <a:t>herapy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2. Persistent inflammation in HIV infection is associated with worse clinical outcomes</a:t>
            </a:r>
          </a:p>
          <a:p>
            <a:pPr marL="381000" lvl="1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Elevated risk particularly of cardiovascular disease but also other comorbidities and death in patients with ongoing inflammation </a:t>
            </a:r>
          </a:p>
          <a:p>
            <a:pPr marL="381000" lvl="1" algn="l" defTabSz="584200">
              <a:spcBef>
                <a:spcPts val="1200"/>
              </a:spcBef>
              <a:buSzPct val="140000"/>
              <a:buChar char="•"/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ADVICE: </a:t>
            </a:r>
            <a:r>
              <a:rPr u="sng"/>
              <a:t>A</a:t>
            </a:r>
            <a:r>
              <a:t>ttenuation of </a:t>
            </a:r>
            <a:r>
              <a:rPr u="sng"/>
              <a:t>D</a:t>
            </a:r>
            <a:r>
              <a:t>-dimer using </a:t>
            </a:r>
            <a:r>
              <a:rPr u="sng"/>
              <a:t>V</a:t>
            </a:r>
            <a:r>
              <a:t>orapaxar to target </a:t>
            </a:r>
            <a:r>
              <a:rPr u="sng"/>
              <a:t>I</a:t>
            </a:r>
            <a:r>
              <a:t>nflammatory and </a:t>
            </a:r>
            <a:r>
              <a:rPr u="sng"/>
              <a:t>C</a:t>
            </a:r>
            <a:r>
              <a:t>oagulation </a:t>
            </a:r>
            <a:r>
              <a:rPr u="sng"/>
              <a:t>E</a:t>
            </a:r>
            <a:r>
              <a:t>ndpoints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3. Elevated risk of malignancy remains a defining feature of HIV infection</a:t>
            </a:r>
          </a:p>
          <a:p>
            <a:pPr marL="381000" lvl="1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Despite this persistent elevated risk, access to new and emerging cancer therapies very limited and routine exclusion from clinical trials</a:t>
            </a:r>
          </a:p>
          <a:p>
            <a:pPr marL="381000" lvl="1" algn="l" defTabSz="584200">
              <a:spcBef>
                <a:spcPts val="1200"/>
              </a:spcBef>
              <a:buSzPct val="140000"/>
              <a:buChar char="•"/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National Cancer Institute AIDS Malignancy Consortium</a:t>
            </a:r>
          </a:p>
        </p:txBody>
      </p:sp>
      <p:sp>
        <p:nvSpPr>
          <p:cNvPr id="264" name="Shape 264"/>
          <p:cNvSpPr/>
          <p:nvPr/>
        </p:nvSpPr>
        <p:spPr>
          <a:xfrm>
            <a:off x="2271717" y="9280487"/>
            <a:ext cx="9964447" cy="2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algn="r" defTabSz="914400">
              <a:spcBef>
                <a:spcPts val="200"/>
              </a:spcBef>
              <a:defRPr sz="1600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Polizzotto, Mitsuyasu </a:t>
            </a:r>
            <a:r>
              <a:rPr i="1"/>
              <a:t>Curr Opinion HIV</a:t>
            </a:r>
            <a:r>
              <a:t>  2016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Acknowledgments</a:t>
            </a:r>
          </a:p>
        </p:txBody>
      </p:sp>
      <p:sp>
        <p:nvSpPr>
          <p:cNvPr id="554" name="Shape 554"/>
          <p:cNvSpPr>
            <a:spLocks noGrp="1"/>
          </p:cNvSpPr>
          <p:nvPr>
            <p:ph type="body" sz="quarter" idx="1"/>
          </p:nvPr>
        </p:nvSpPr>
        <p:spPr>
          <a:xfrm>
            <a:off x="2271718" y="9280487"/>
            <a:ext cx="9964446" cy="3580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 </a:t>
            </a:r>
          </a:p>
        </p:txBody>
      </p:sp>
      <p:sp>
        <p:nvSpPr>
          <p:cNvPr id="556" name="Shape 556"/>
          <p:cNvSpPr/>
          <p:nvPr/>
        </p:nvSpPr>
        <p:spPr>
          <a:xfrm>
            <a:off x="768000" y="1638560"/>
            <a:ext cx="11468801" cy="447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0">
            <a:normAutofit/>
          </a:bodyPr>
          <a:lstStyle/>
          <a:p>
            <a:pPr algn="l" defTabSz="531622">
              <a:spcBef>
                <a:spcPts val="300"/>
              </a:spcBef>
              <a:defRPr sz="1638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Patients and their families</a:t>
            </a:r>
          </a:p>
          <a:p>
            <a:pPr algn="l" defTabSz="531622">
              <a:spcBef>
                <a:spcPts val="300"/>
              </a:spcBef>
              <a:defRPr sz="1638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St Vincent’s Hospital</a:t>
            </a:r>
            <a:r>
              <a:t/>
            </a:r>
            <a:br/>
            <a:r>
              <a:t>  David Cooper</a:t>
            </a:r>
            <a:br/>
            <a:r>
              <a:t>  Sean Emery</a:t>
            </a:r>
            <a:br/>
            <a:r>
              <a:t>  Sam Milliken</a:t>
            </a:r>
            <a:br/>
            <a:r>
              <a:t>  Tony Kelleher</a:t>
            </a:r>
            <a:br/>
            <a:r>
              <a:t>  Philip Cunningham</a:t>
            </a:r>
            <a:br/>
            <a:r>
              <a:t>  Anthony Joshua</a:t>
            </a:r>
            <a:br/>
            <a:r>
              <a:t>  Terry Campbell</a:t>
            </a:r>
            <a:br/>
            <a:r>
              <a:t>  Trish Chronopoulos</a:t>
            </a:r>
          </a:p>
          <a:p>
            <a:pPr algn="l" defTabSz="531622">
              <a:spcBef>
                <a:spcPts val="300"/>
              </a:spcBef>
              <a:defRPr sz="1638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Kirby Institute</a:t>
            </a:r>
            <a:r>
              <a:t/>
            </a:r>
            <a:br/>
            <a:r>
              <a:t>  Anna Donaldson</a:t>
            </a:r>
            <a:br/>
            <a:r>
              <a:t>  Sally Hough</a:t>
            </a:r>
            <a:br/>
            <a:r>
              <a:t>  Griselda Buckland</a:t>
            </a:r>
            <a:br/>
            <a:r>
              <a:t>  Daniel Murray</a:t>
            </a:r>
            <a:br/>
            <a:r>
              <a:t>  Carmella Law</a:t>
            </a:r>
            <a:br/>
            <a:r>
              <a:t>  Simone Jacoby</a:t>
            </a:r>
            <a:br/>
            <a:r>
              <a:t>  David Silk</a:t>
            </a:r>
            <a:br/>
            <a:r>
              <a:t> </a:t>
            </a:r>
            <a:br/>
            <a:r>
              <a:t>  </a:t>
            </a:r>
            <a:br/>
            <a:r>
              <a:t> </a:t>
            </a:r>
          </a:p>
          <a:p>
            <a:pPr algn="l" defTabSz="531622">
              <a:spcBef>
                <a:spcPts val="300"/>
              </a:spcBef>
              <a:defRPr sz="1638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Celgene Corporation</a:t>
            </a:r>
            <a:r>
              <a:t/>
            </a:r>
            <a:br/>
            <a:r>
              <a:t>  Jerry Zeldis</a:t>
            </a:r>
            <a:br/>
            <a:r>
              <a:t>  Dirk Hoenemann</a:t>
            </a:r>
            <a:br/>
            <a:r>
              <a:t>  Evelien Rosens</a:t>
            </a:r>
          </a:p>
          <a:p>
            <a:pPr algn="l" defTabSz="531622">
              <a:spcBef>
                <a:spcPts val="300"/>
              </a:spcBef>
              <a:defRPr sz="1638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U.S. National Cancer Institute</a:t>
            </a:r>
            <a:r>
              <a:t/>
            </a:r>
            <a:br/>
            <a:r>
              <a:t>  Robert Yarchoan</a:t>
            </a:r>
            <a:br/>
            <a:r>
              <a:t>  Mustafa Nokta</a:t>
            </a:r>
            <a:br/>
            <a:r>
              <a:t>  Rebecca Huppi</a:t>
            </a:r>
            <a:br/>
            <a:r>
              <a:t>  Silvia Silver </a:t>
            </a:r>
          </a:p>
          <a:p>
            <a:pPr algn="l" defTabSz="531622">
              <a:spcBef>
                <a:spcPts val="300"/>
              </a:spcBef>
              <a:defRPr sz="1638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U.S. National Institute of Allergy and Infectious Diseases</a:t>
            </a:r>
            <a:r>
              <a:t/>
            </a:r>
            <a:br/>
            <a:r>
              <a:t>  Irini Sereti</a:t>
            </a:r>
            <a:br/>
            <a:r>
              <a:t>  Cliff Lane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8" y="6207087"/>
            <a:ext cx="12230100" cy="3073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559" name="img_02242.jpg"/>
          <p:cNvPicPr>
            <a:picLocks noChangeAspect="1"/>
          </p:cNvPicPr>
          <p:nvPr/>
        </p:nvPicPr>
        <p:blipFill>
          <a:blip r:embed="rId2">
            <a:extLst/>
          </a:blip>
          <a:srcRect l="24165" t="3775" r="28432" b="24248"/>
          <a:stretch>
            <a:fillRect/>
          </a:stretch>
        </p:blipFill>
        <p:spPr>
          <a:xfrm>
            <a:off x="-13355" y="5143500"/>
            <a:ext cx="4244161" cy="481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36475" r="1266"/>
          <a:stretch>
            <a:fillRect/>
          </a:stretch>
        </p:blipFill>
        <p:spPr>
          <a:xfrm>
            <a:off x="4355445" y="5143500"/>
            <a:ext cx="4260422" cy="4813300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hape 561"/>
          <p:cNvSpPr/>
          <p:nvPr/>
        </p:nvSpPr>
        <p:spPr>
          <a:xfrm>
            <a:off x="12706" y="760070"/>
            <a:ext cx="4038601" cy="359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1300"/>
              </a:spcBef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Subject 1 (Classical KS)</a:t>
            </a:r>
          </a:p>
        </p:txBody>
      </p:sp>
      <p:sp>
        <p:nvSpPr>
          <p:cNvPr id="562" name="Shape 562"/>
          <p:cNvSpPr/>
          <p:nvPr/>
        </p:nvSpPr>
        <p:spPr>
          <a:xfrm>
            <a:off x="10496390" y="5191265"/>
            <a:ext cx="919100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1300"/>
              </a:spcBef>
              <a:defRPr sz="1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Week 20</a:t>
            </a:r>
          </a:p>
        </p:txBody>
      </p:sp>
      <p:pic>
        <p:nvPicPr>
          <p:cNvPr id="563" name="gtownpic.jpg"/>
          <p:cNvPicPr>
            <a:picLocks noChangeAspect="1"/>
          </p:cNvPicPr>
          <p:nvPr/>
        </p:nvPicPr>
        <p:blipFill>
          <a:blip r:embed="rId4">
            <a:extLst/>
          </a:blip>
          <a:srcRect l="25015" t="22069" r="41651"/>
          <a:stretch>
            <a:fillRect/>
          </a:stretch>
        </p:blipFill>
        <p:spPr>
          <a:xfrm>
            <a:off x="8773972" y="5137393"/>
            <a:ext cx="4256861" cy="4597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roote_Schuur_Hospital.jpg"/>
          <p:cNvPicPr>
            <a:picLocks noChangeAspect="1"/>
          </p:cNvPicPr>
          <p:nvPr/>
        </p:nvPicPr>
        <p:blipFill>
          <a:blip r:embed="rId5">
            <a:extLst/>
          </a:blip>
          <a:srcRect l="19115" t="3468" r="19115" b="3468"/>
          <a:stretch>
            <a:fillRect/>
          </a:stretch>
        </p:blipFill>
        <p:spPr>
          <a:xfrm>
            <a:off x="8749645" y="723899"/>
            <a:ext cx="4256522" cy="429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asted-image-enhanced.jpeg"/>
          <p:cNvPicPr>
            <a:picLocks noChangeAspect="1"/>
          </p:cNvPicPr>
          <p:nvPr/>
        </p:nvPicPr>
        <p:blipFill>
          <a:blip r:embed="rId6">
            <a:extLst/>
          </a:blip>
          <a:srcRect l="25188" t="188" r="8866" b="188"/>
          <a:stretch>
            <a:fillRect/>
          </a:stretch>
        </p:blipFill>
        <p:spPr>
          <a:xfrm>
            <a:off x="4355445" y="723899"/>
            <a:ext cx="4260082" cy="429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Hospital-italiano-buenos-aires.jpg"/>
          <p:cNvPicPr>
            <a:picLocks noChangeAspect="1"/>
          </p:cNvPicPr>
          <p:nvPr/>
        </p:nvPicPr>
        <p:blipFill>
          <a:blip r:embed="rId7">
            <a:extLst/>
          </a:blip>
          <a:srcRect l="12926" r="12926"/>
          <a:stretch>
            <a:fillRect/>
          </a:stretch>
        </p:blipFill>
        <p:spPr>
          <a:xfrm>
            <a:off x="-13355" y="736600"/>
            <a:ext cx="4243822" cy="429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1: Optimising Second Line ART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sz="half" idx="1"/>
          </p:nvPr>
        </p:nvSpPr>
        <p:spPr>
          <a:xfrm>
            <a:off x="948910" y="1652967"/>
            <a:ext cx="11226974" cy="4375214"/>
          </a:xfrm>
          <a:prstGeom prst="rect">
            <a:avLst/>
          </a:prstGeom>
        </p:spPr>
        <p:txBody>
          <a:bodyPr anchor="ctr"/>
          <a:lstStyle/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ART provided in low and middle income countries (LMIC) through donor agency programs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Programs delivered care to 13 million people by 2015; projected to increase to 30 million by 2020 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Standardised treatment regimens using coformulated drugs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First line therapy failure rate </a:t>
            </a:r>
            <a:r>
              <a:rPr b="1"/>
              <a:t>15% per annum</a:t>
            </a:r>
            <a:r>
              <a:t> 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Failure results in switching to a more expensive second-line ARV regimen (</a:t>
            </a:r>
            <a:r>
              <a:rPr b="1"/>
              <a:t>US$465</a:t>
            </a:r>
            <a:r>
              <a:t> py versus US$146 py)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Simple and sustainable approach needed for second-line therapy.</a:t>
            </a:r>
          </a:p>
        </p:txBody>
      </p:sp>
      <p:pic>
        <p:nvPicPr>
          <p:cNvPr id="26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061846" y="5985647"/>
            <a:ext cx="5001062" cy="3106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.png"/>
          <p:cNvPicPr>
            <a:picLocks noChangeAspect="1"/>
          </p:cNvPicPr>
          <p:nvPr/>
        </p:nvPicPr>
        <p:blipFill>
          <a:blip r:embed="rId2">
            <a:extLst/>
          </a:blip>
          <a:srcRect t="20101" b="8848"/>
          <a:stretch>
            <a:fillRect/>
          </a:stretch>
        </p:blipFill>
        <p:spPr>
          <a:xfrm>
            <a:off x="6314444" y="3152609"/>
            <a:ext cx="6881613" cy="489064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Ideal Second Line ART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xfrm>
            <a:off x="948910" y="1652967"/>
            <a:ext cx="11226974" cy="7292034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Criteria for ideal second-line cART regimen in resource limited settings: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Primary Criteria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 potency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 genetic barriers to resistance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established safety profiles 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good tolerance 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Secondary criteria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able to be administered once-daily 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impact on the activities of daily living 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able to be co-formulated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SECOND-LINE study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NRTI-sparing strategy 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Dual combination (PI and II) vs standard triple therapy with NRTIs</a:t>
            </a:r>
          </a:p>
          <a:p>
            <a:pPr marL="381000" indent="-381000" algn="l" defTabSz="584200"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Better safety and tolerability was observed for the experimental dual regimen</a:t>
            </a:r>
          </a:p>
        </p:txBody>
      </p:sp>
      <p:sp>
        <p:nvSpPr>
          <p:cNvPr id="273" name="Shape 273"/>
          <p:cNvSpPr/>
          <p:nvPr/>
        </p:nvSpPr>
        <p:spPr>
          <a:xfrm>
            <a:off x="2271717" y="9280487"/>
            <a:ext cx="9964447" cy="2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algn="r" defTabSz="914400">
              <a:spcBef>
                <a:spcPts val="200"/>
              </a:spcBef>
              <a:defRPr sz="1600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Emery, Cooper </a:t>
            </a:r>
            <a:r>
              <a:rPr i="1"/>
              <a:t>Lancet </a:t>
            </a:r>
            <a:r>
              <a:t>2014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</a:t>
            </a:r>
            <a:r>
              <a:rPr baseline="31999"/>
              <a:t>2</a:t>
            </a:r>
            <a:r>
              <a:t>EFT Study Design</a:t>
            </a:r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xfrm>
            <a:off x="948910" y="1652967"/>
            <a:ext cx="11226974" cy="1478071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Multinational, multicentre, randomised, open-label study in HIV infected patients who have failed their first-line ARV regimen</a:t>
            </a:r>
          </a:p>
          <a:p>
            <a:pPr algn="l" defTabSz="584200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Non-inferiority design based on 12% delta</a:t>
            </a:r>
          </a:p>
        </p:txBody>
      </p:sp>
      <p:grpSp>
        <p:nvGrpSpPr>
          <p:cNvPr id="279" name="Group 279"/>
          <p:cNvGrpSpPr/>
          <p:nvPr/>
        </p:nvGrpSpPr>
        <p:grpSpPr>
          <a:xfrm>
            <a:off x="2247263" y="3491924"/>
            <a:ext cx="2705101" cy="1792288"/>
            <a:chOff x="0" y="0"/>
            <a:chExt cx="2705100" cy="1792287"/>
          </a:xfrm>
        </p:grpSpPr>
        <p:sp>
          <p:nvSpPr>
            <p:cNvPr id="277" name="Shape 277"/>
            <p:cNvSpPr/>
            <p:nvPr/>
          </p:nvSpPr>
          <p:spPr>
            <a:xfrm>
              <a:off x="0" y="0"/>
              <a:ext cx="2705100" cy="1792288"/>
            </a:xfrm>
            <a:prstGeom prst="rightArrow">
              <a:avLst>
                <a:gd name="adj1" fmla="val 57009"/>
                <a:gd name="adj2" fmla="val 65033"/>
              </a:avLst>
            </a:prstGeom>
            <a:solidFill>
              <a:srgbClr val="A6A6A6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0" y="488473"/>
              <a:ext cx="1390909" cy="815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l" defTabSz="4572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Randomisation </a:t>
              </a:r>
              <a:br/>
              <a:r>
                <a:t>1:1</a:t>
              </a:r>
            </a:p>
            <a:p>
              <a:pPr algn="l" defTabSz="4572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N=610 </a:t>
              </a:r>
            </a:p>
          </p:txBody>
        </p:sp>
      </p:grpSp>
      <p:grpSp>
        <p:nvGrpSpPr>
          <p:cNvPr id="282" name="Group 282"/>
          <p:cNvGrpSpPr/>
          <p:nvPr/>
        </p:nvGrpSpPr>
        <p:grpSpPr>
          <a:xfrm>
            <a:off x="5026976" y="3893561"/>
            <a:ext cx="5645151" cy="633414"/>
            <a:chOff x="0" y="0"/>
            <a:chExt cx="5645150" cy="633412"/>
          </a:xfrm>
        </p:grpSpPr>
        <p:pic>
          <p:nvPicPr>
            <p:cNvPr id="280" name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645150" cy="633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Shape 281"/>
            <p:cNvSpPr/>
            <p:nvPr/>
          </p:nvSpPr>
          <p:spPr>
            <a:xfrm>
              <a:off x="131762" y="164149"/>
              <a:ext cx="2607083" cy="276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l" defTabSz="457200">
                <a:defRPr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SOC regimen (DRV/r + 2N(t)RTIs)</a:t>
              </a:r>
            </a:p>
          </p:txBody>
        </p:sp>
      </p:grpSp>
      <p:sp>
        <p:nvSpPr>
          <p:cNvPr id="283" name="Shape 283"/>
          <p:cNvSpPr/>
          <p:nvPr/>
        </p:nvSpPr>
        <p:spPr>
          <a:xfrm>
            <a:off x="2318701" y="5560436"/>
            <a:ext cx="8215313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2318701" y="5623936"/>
            <a:ext cx="209550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45 day screening</a:t>
            </a:r>
          </a:p>
        </p:txBody>
      </p:sp>
      <p:sp>
        <p:nvSpPr>
          <p:cNvPr id="285" name="Shape 285"/>
          <p:cNvSpPr/>
          <p:nvPr/>
        </p:nvSpPr>
        <p:spPr>
          <a:xfrm>
            <a:off x="4655501" y="5669974"/>
            <a:ext cx="73209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Week 0</a:t>
            </a:r>
          </a:p>
        </p:txBody>
      </p:sp>
      <p:sp>
        <p:nvSpPr>
          <p:cNvPr id="286" name="Shape 286"/>
          <p:cNvSpPr/>
          <p:nvPr/>
        </p:nvSpPr>
        <p:spPr>
          <a:xfrm>
            <a:off x="7041513" y="5669974"/>
            <a:ext cx="83508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Week 48</a:t>
            </a:r>
          </a:p>
        </p:txBody>
      </p:sp>
      <p:sp>
        <p:nvSpPr>
          <p:cNvPr id="287" name="Shape 287"/>
          <p:cNvSpPr/>
          <p:nvPr/>
        </p:nvSpPr>
        <p:spPr>
          <a:xfrm>
            <a:off x="9964101" y="5644574"/>
            <a:ext cx="83508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Week 96</a:t>
            </a:r>
          </a:p>
        </p:txBody>
      </p:sp>
      <p:grpSp>
        <p:nvGrpSpPr>
          <p:cNvPr id="290" name="Group 290"/>
          <p:cNvGrpSpPr/>
          <p:nvPr/>
        </p:nvGrpSpPr>
        <p:grpSpPr>
          <a:xfrm>
            <a:off x="5026976" y="4411086"/>
            <a:ext cx="5645151" cy="628651"/>
            <a:chOff x="0" y="0"/>
            <a:chExt cx="5645150" cy="628650"/>
          </a:xfrm>
        </p:grpSpPr>
        <p:pic>
          <p:nvPicPr>
            <p:cNvPr id="288" name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645150" cy="628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" name="Shape 289"/>
            <p:cNvSpPr/>
            <p:nvPr/>
          </p:nvSpPr>
          <p:spPr>
            <a:xfrm>
              <a:off x="131762" y="161768"/>
              <a:ext cx="2233915" cy="27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l" defTabSz="457200">
                <a:defRPr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DTG regimen (DTG + DRV/r)</a:t>
              </a:r>
            </a:p>
          </p:txBody>
        </p:sp>
      </p:grpSp>
      <p:sp>
        <p:nvSpPr>
          <p:cNvPr id="291" name="Shape 291"/>
          <p:cNvSpPr/>
          <p:nvPr/>
        </p:nvSpPr>
        <p:spPr>
          <a:xfrm>
            <a:off x="2323463" y="5552499"/>
            <a:ext cx="1" cy="14605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4953951" y="5563611"/>
            <a:ext cx="1" cy="14605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7573326" y="5563611"/>
            <a:ext cx="1" cy="14605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10529251" y="5568374"/>
            <a:ext cx="1" cy="96838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97" name="Group 297"/>
          <p:cNvGrpSpPr/>
          <p:nvPr/>
        </p:nvGrpSpPr>
        <p:grpSpPr>
          <a:xfrm>
            <a:off x="1925001" y="5990649"/>
            <a:ext cx="804863" cy="809626"/>
            <a:chOff x="0" y="0"/>
            <a:chExt cx="804862" cy="809625"/>
          </a:xfrm>
        </p:grpSpPr>
        <p:pic>
          <p:nvPicPr>
            <p:cNvPr id="295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04863" cy="809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Shape 296"/>
            <p:cNvSpPr/>
            <p:nvPr/>
          </p:nvSpPr>
          <p:spPr>
            <a:xfrm>
              <a:off x="425450" y="76200"/>
              <a:ext cx="303213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4572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98" name="Shape 298"/>
          <p:cNvSpPr/>
          <p:nvPr/>
        </p:nvSpPr>
        <p:spPr>
          <a:xfrm>
            <a:off x="2318701" y="6449436"/>
            <a:ext cx="2228851" cy="1862456"/>
          </a:xfrm>
          <a:prstGeom prst="rect">
            <a:avLst/>
          </a:prstGeom>
          <a:solidFill>
            <a:srgbClr val="D9D9D9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90000"/>
              </a:lnSpc>
              <a:buSzPct val="80000"/>
              <a:buFont typeface="Arial"/>
              <a:buChar char="•"/>
              <a:defRPr sz="1600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Failed first-line NNRTI + 2N(t)RTI combination therapy (HIV RNA &gt;500 copies/mL after ≥24 weeks continuous first-line therapy)</a:t>
            </a:r>
          </a:p>
          <a:p>
            <a:pPr algn="l" defTabSz="457200">
              <a:lnSpc>
                <a:spcPct val="90000"/>
              </a:lnSpc>
              <a:buSzPct val="80000"/>
              <a:buFont typeface="Arial"/>
              <a:buChar char="•"/>
              <a:defRPr sz="1600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 prior exposure to PIs or INSTIs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4301488" y="5990649"/>
            <a:ext cx="804864" cy="809626"/>
            <a:chOff x="0" y="0"/>
            <a:chExt cx="804862" cy="809625"/>
          </a:xfrm>
        </p:grpSpPr>
        <p:pic>
          <p:nvPicPr>
            <p:cNvPr id="299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04863" cy="809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" name="Shape 300"/>
            <p:cNvSpPr/>
            <p:nvPr/>
          </p:nvSpPr>
          <p:spPr>
            <a:xfrm>
              <a:off x="425450" y="76200"/>
              <a:ext cx="301625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4572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302" name="Shape 302"/>
          <p:cNvSpPr/>
          <p:nvPr/>
        </p:nvSpPr>
        <p:spPr>
          <a:xfrm>
            <a:off x="4731701" y="6462136"/>
            <a:ext cx="2592388" cy="342266"/>
          </a:xfrm>
          <a:prstGeom prst="rect">
            <a:avLst/>
          </a:prstGeom>
          <a:solidFill>
            <a:srgbClr val="D9D9D9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90000"/>
              </a:lnSpc>
              <a:buSzPct val="80000"/>
              <a:buFont typeface="Arial"/>
              <a:buChar char="•"/>
              <a:defRPr sz="1600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All eligibility criteria met</a:t>
            </a:r>
          </a:p>
        </p:txBody>
      </p:sp>
      <p:grpSp>
        <p:nvGrpSpPr>
          <p:cNvPr id="305" name="Group 305"/>
          <p:cNvGrpSpPr/>
          <p:nvPr/>
        </p:nvGrpSpPr>
        <p:grpSpPr>
          <a:xfrm>
            <a:off x="1925001" y="3466524"/>
            <a:ext cx="804863" cy="817563"/>
            <a:chOff x="0" y="0"/>
            <a:chExt cx="804862" cy="817562"/>
          </a:xfrm>
        </p:grpSpPr>
        <p:pic>
          <p:nvPicPr>
            <p:cNvPr id="303" name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04863" cy="817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Shape 304"/>
            <p:cNvSpPr/>
            <p:nvPr/>
          </p:nvSpPr>
          <p:spPr>
            <a:xfrm>
              <a:off x="425450" y="80962"/>
              <a:ext cx="303213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4572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308" name="Group 308"/>
          <p:cNvGrpSpPr/>
          <p:nvPr/>
        </p:nvGrpSpPr>
        <p:grpSpPr>
          <a:xfrm>
            <a:off x="7112951" y="5990649"/>
            <a:ext cx="804863" cy="809626"/>
            <a:chOff x="0" y="0"/>
            <a:chExt cx="804862" cy="809625"/>
          </a:xfrm>
        </p:grpSpPr>
        <p:pic>
          <p:nvPicPr>
            <p:cNvPr id="306" name="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804863" cy="809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Shape 307"/>
            <p:cNvSpPr/>
            <p:nvPr/>
          </p:nvSpPr>
          <p:spPr>
            <a:xfrm>
              <a:off x="422275" y="76200"/>
              <a:ext cx="301625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4572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309" name="Shape 309"/>
          <p:cNvSpPr/>
          <p:nvPr/>
        </p:nvSpPr>
        <p:spPr>
          <a:xfrm>
            <a:off x="7539988" y="6462136"/>
            <a:ext cx="3009901" cy="1066166"/>
          </a:xfrm>
          <a:prstGeom prst="rect">
            <a:avLst/>
          </a:prstGeom>
          <a:solidFill>
            <a:srgbClr val="D9D9D9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defRPr sz="1600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Primary endpoint (week 48)</a:t>
            </a:r>
          </a:p>
          <a:p>
            <a:pPr algn="l" defTabSz="457200">
              <a:buSzPct val="100000"/>
              <a:buFont typeface="Arial"/>
              <a:buChar char="•"/>
              <a:defRPr sz="1600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Proportion with pVL &lt;50   	copies/mL</a:t>
            </a:r>
          </a:p>
          <a:p>
            <a:pPr algn="l" defTabSz="457200">
              <a:buSzPct val="100000"/>
              <a:buFont typeface="Arial"/>
              <a:buChar char="•"/>
              <a:defRPr sz="1600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Safety endpoints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</a:t>
            </a:r>
            <a:r>
              <a:rPr baseline="31999"/>
              <a:t>2</a:t>
            </a:r>
            <a:r>
              <a:t>EFT Study Sites</a:t>
            </a:r>
          </a:p>
        </p:txBody>
      </p:sp>
      <p:sp>
        <p:nvSpPr>
          <p:cNvPr id="312" name="Shape 312"/>
          <p:cNvSpPr/>
          <p:nvPr/>
        </p:nvSpPr>
        <p:spPr>
          <a:xfrm>
            <a:off x="15202000" y="794395"/>
            <a:ext cx="113577" cy="113109"/>
          </a:xfrm>
          <a:prstGeom prst="ellipse">
            <a:avLst/>
          </a:prstGeom>
          <a:ln w="63500">
            <a:solidFill>
              <a:srgbClr val="01199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1387487" y="5119453"/>
            <a:ext cx="113577" cy="113110"/>
          </a:xfrm>
          <a:prstGeom prst="ellipse">
            <a:avLst/>
          </a:prstGeom>
          <a:ln w="63500">
            <a:solidFill>
              <a:srgbClr val="01199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329" name="Group 329"/>
          <p:cNvGrpSpPr/>
          <p:nvPr/>
        </p:nvGrpSpPr>
        <p:grpSpPr>
          <a:xfrm>
            <a:off x="-741264" y="1994661"/>
            <a:ext cx="14457905" cy="6362694"/>
            <a:chOff x="0" y="0"/>
            <a:chExt cx="14457903" cy="6362693"/>
          </a:xfrm>
        </p:grpSpPr>
        <p:grpSp>
          <p:nvGrpSpPr>
            <p:cNvPr id="320" name="Group 320"/>
            <p:cNvGrpSpPr/>
            <p:nvPr/>
          </p:nvGrpSpPr>
          <p:grpSpPr>
            <a:xfrm>
              <a:off x="0" y="0"/>
              <a:ext cx="14457904" cy="6362694"/>
              <a:chOff x="0" y="0"/>
              <a:chExt cx="14457903" cy="6362693"/>
            </a:xfrm>
          </p:grpSpPr>
          <p:pic>
            <p:nvPicPr>
              <p:cNvPr id="314" name="pasted-image.tif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4457904" cy="6362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5" name="Shape 315"/>
              <p:cNvSpPr/>
              <p:nvPr/>
            </p:nvSpPr>
            <p:spPr>
              <a:xfrm>
                <a:off x="12395078" y="5252797"/>
                <a:ext cx="113577" cy="113109"/>
              </a:xfrm>
              <a:prstGeom prst="ellipse">
                <a:avLst/>
              </a:prstGeom>
              <a:noFill/>
              <a:ln w="63500" cap="flat">
                <a:solidFill>
                  <a:srgbClr val="99120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9776418" y="2947727"/>
                <a:ext cx="113577" cy="113110"/>
              </a:xfrm>
              <a:prstGeom prst="ellipse">
                <a:avLst/>
              </a:prstGeom>
              <a:noFill/>
              <a:ln w="63500" cap="flat">
                <a:solidFill>
                  <a:srgbClr val="01199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7281174" y="5125863"/>
                <a:ext cx="113577" cy="113110"/>
              </a:xfrm>
              <a:prstGeom prst="ellipse">
                <a:avLst/>
              </a:prstGeom>
              <a:noFill/>
              <a:ln w="63500" cap="flat">
                <a:solidFill>
                  <a:srgbClr val="01199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7700123" y="4482171"/>
                <a:ext cx="113577" cy="113110"/>
              </a:xfrm>
              <a:prstGeom prst="ellipse">
                <a:avLst/>
              </a:prstGeom>
              <a:noFill/>
              <a:ln w="63500" cap="flat">
                <a:solidFill>
                  <a:srgbClr val="01199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7609689" y="4912164"/>
                <a:ext cx="113577" cy="113109"/>
              </a:xfrm>
              <a:prstGeom prst="ellipse">
                <a:avLst/>
              </a:prstGeom>
              <a:noFill/>
              <a:ln w="63500" cap="flat">
                <a:solidFill>
                  <a:srgbClr val="01199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sp>
          <p:nvSpPr>
            <p:cNvPr id="321" name="Shape 321"/>
            <p:cNvSpPr/>
            <p:nvPr/>
          </p:nvSpPr>
          <p:spPr>
            <a:xfrm>
              <a:off x="3922453" y="5815713"/>
              <a:ext cx="113577" cy="113109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3595223" y="5379863"/>
              <a:ext cx="113577" cy="113109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3280635" y="4247113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3280635" y="3248413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3131147" y="3989006"/>
              <a:ext cx="113578" cy="113109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3792743" y="3248413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11129543" y="3505151"/>
              <a:ext cx="113578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10645690" y="2991674"/>
              <a:ext cx="113577" cy="113110"/>
            </a:xfrm>
            <a:prstGeom prst="ellipse">
              <a:avLst/>
            </a:prstGeom>
            <a:noFill/>
            <a:ln w="63500" cap="flat">
              <a:solidFill>
                <a:srgbClr val="0119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330" name="Shape 330"/>
          <p:cNvSpPr/>
          <p:nvPr/>
        </p:nvSpPr>
        <p:spPr>
          <a:xfrm>
            <a:off x="3645093" y="7838538"/>
            <a:ext cx="9274455" cy="1350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610 participants from approximately 25 centres</a:t>
            </a:r>
            <a:br/>
            <a:r>
              <a:t>across 10 countries in Latin America, Southern Africa and Asia</a:t>
            </a:r>
          </a:p>
          <a:p>
            <a:pPr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Two industry partners (Janssen and Viiv)</a:t>
            </a: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8" y="3658181"/>
            <a:ext cx="2506980" cy="10750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</a:t>
            </a:r>
            <a:r>
              <a:rPr baseline="31999"/>
              <a:t>2</a:t>
            </a:r>
            <a:r>
              <a:t>EFT Summary</a:t>
            </a:r>
          </a:p>
        </p:txBody>
      </p:sp>
      <p:sp>
        <p:nvSpPr>
          <p:cNvPr id="333" name="Shape 333"/>
          <p:cNvSpPr>
            <a:spLocks noGrp="1"/>
          </p:cNvSpPr>
          <p:nvPr>
            <p:ph type="body" idx="1"/>
          </p:nvPr>
        </p:nvSpPr>
        <p:spPr>
          <a:xfrm>
            <a:off x="977900" y="2108200"/>
            <a:ext cx="11049000" cy="6667500"/>
          </a:xfrm>
          <a:prstGeom prst="rect">
            <a:avLst/>
          </a:prstGeom>
        </p:spPr>
        <p:txBody>
          <a:bodyPr anchor="ctr"/>
          <a:lstStyle/>
          <a:p>
            <a:pPr algn="l" defTabSz="584200">
              <a:lnSpc>
                <a:spcPct val="120000"/>
              </a:lnSpc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Urgent unmet need for a simple regimen of second-line cART for use in resource-limited settings</a:t>
            </a:r>
          </a:p>
          <a:p>
            <a:pPr marL="381000" indent="-381000" algn="l" defTabSz="584200">
              <a:lnSpc>
                <a:spcPct val="120000"/>
              </a:lnSpc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Realistic opportunity for co-formulation into a one pill, once daily tablet potentially without the need for HIV drug resistance testing.</a:t>
            </a:r>
          </a:p>
          <a:p>
            <a:pPr marL="381000" indent="-381000" algn="l" defTabSz="584200">
              <a:lnSpc>
                <a:spcPct val="120000"/>
              </a:lnSpc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These characteristics would permit a public health approach (red pill/blue pill) to the management of HIV disease in resource-limited settings.</a:t>
            </a:r>
          </a:p>
          <a:p>
            <a:pPr marL="381000" indent="-381000" algn="l" defTabSz="584200">
              <a:lnSpc>
                <a:spcPct val="120000"/>
              </a:lnSpc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If non-inferiority established, potential rapid translation of findings into the treatment of millions of people in resource-limited settings. </a:t>
            </a:r>
          </a:p>
          <a:p>
            <a:pPr marL="381000" indent="-381000" algn="l" defTabSz="584200">
              <a:lnSpc>
                <a:spcPct val="120000"/>
              </a:lnSpc>
              <a:spcBef>
                <a:spcPts val="1200"/>
              </a:spcBef>
              <a:buSzPct val="140000"/>
              <a:buChar char="•"/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 a time of flat line funding to donor agencies this is a critical initiative that will allow ambitious treatment objectives to be realised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737939" y="732481"/>
            <a:ext cx="11499499" cy="58500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39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2: Addressing Persistent Inflammation</a:t>
            </a:r>
          </a:p>
        </p:txBody>
      </p:sp>
      <p:pic>
        <p:nvPicPr>
          <p:cNvPr id="33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064" y="2263824"/>
            <a:ext cx="11358472" cy="679594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402204" y="1659521"/>
            <a:ext cx="1217097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 b="1">
                <a:solidFill>
                  <a:srgbClr val="BD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Persistent inflammation in HIV infection is associated with worse clinical outcomes</a:t>
            </a:r>
          </a:p>
        </p:txBody>
      </p:sp>
      <p:sp>
        <p:nvSpPr>
          <p:cNvPr id="338" name="Shape 338"/>
          <p:cNvSpPr/>
          <p:nvPr/>
        </p:nvSpPr>
        <p:spPr>
          <a:xfrm>
            <a:off x="2271717" y="9280487"/>
            <a:ext cx="9964447" cy="2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>
            <a:lvl1pPr algn="r" defTabSz="914400">
              <a:spcBef>
                <a:spcPts val="200"/>
              </a:spcBef>
              <a:defRPr sz="1600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Baker, CROI 2017 </a:t>
            </a:r>
          </a:p>
        </p:txBody>
      </p:sp>
    </p:spTree>
    <p:extLst>
      <p:ext uri="{BB962C8B-B14F-4D97-AF65-F5344CB8AC3E}">
        <p14:creationId xmlns:p14="http://schemas.microsoft.com/office/powerpoint/2010/main" val="174862562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1557</Words>
  <Application>Microsoft Macintosh PowerPoint</Application>
  <PresentationFormat>Custom</PresentationFormat>
  <Paragraphs>254</Paragraphs>
  <Slides>31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DIN Alternate</vt:lpstr>
      <vt:lpstr>DIN Condensed</vt:lpstr>
      <vt:lpstr>Helvetica</vt:lpstr>
      <vt:lpstr>Helvetica Light</vt:lpstr>
      <vt:lpstr>Helvetica Neue</vt:lpstr>
      <vt:lpstr>Helvetica Neue Medium</vt:lpstr>
      <vt:lpstr>White</vt:lpstr>
      <vt:lpstr>Global networks for early phase trials: directions in HIV</vt:lpstr>
      <vt:lpstr>Key Characteristics of HIV Research</vt:lpstr>
      <vt:lpstr>Challenges in Improving HIV outcomes </vt:lpstr>
      <vt:lpstr>1: Optimising Second Line ART</vt:lpstr>
      <vt:lpstr>Ideal Second Line ART</vt:lpstr>
      <vt:lpstr>D2EFT Study Design</vt:lpstr>
      <vt:lpstr>D2EFT Study Sites</vt:lpstr>
      <vt:lpstr>D2EFT Summary</vt:lpstr>
      <vt:lpstr>2: Addressing Persistent Inflammation</vt:lpstr>
      <vt:lpstr>PAR-1 and Persistent HIV-associated Inflammation</vt:lpstr>
      <vt:lpstr>Vorapaxar and PAR-1</vt:lpstr>
      <vt:lpstr>ADVICE Study Design</vt:lpstr>
      <vt:lpstr>ADVICE Study Sites</vt:lpstr>
      <vt:lpstr>3. Addressing HIV-associated Malignancies </vt:lpstr>
      <vt:lpstr>Immunity and viral malignancies</vt:lpstr>
      <vt:lpstr>Malignancies in People with HIV</vt:lpstr>
      <vt:lpstr>HIV and Cancer in Australia</vt:lpstr>
      <vt:lpstr>Ageing of People living with HIV/AIDS</vt:lpstr>
      <vt:lpstr>HIV Malignancy Studies</vt:lpstr>
      <vt:lpstr>AIDS Malignancy Consortium</vt:lpstr>
      <vt:lpstr>AIDS Malignancy Consortium</vt:lpstr>
      <vt:lpstr>HIV Malignancy Trial Portfolio</vt:lpstr>
      <vt:lpstr>Checkpoint Blockade with Ipilimumab and Nivolumab</vt:lpstr>
      <vt:lpstr>Selective Cytotoxicity with Brentuximab</vt:lpstr>
      <vt:lpstr> </vt:lpstr>
      <vt:lpstr>Infectious Agents and the Hallmarks of Cancer</vt:lpstr>
      <vt:lpstr>Infectious Agents and the Hallmarks of Cancer</vt:lpstr>
      <vt:lpstr>Infection and the Global Burden of Cancer</vt:lpstr>
      <vt:lpstr>Summary Points</vt:lpstr>
      <vt:lpstr>Acknowledgments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networks for early phase trials: directions in HIV</dc:title>
  <cp:lastModifiedBy>Mark Polizzotto</cp:lastModifiedBy>
  <cp:revision>8</cp:revision>
  <dcterms:modified xsi:type="dcterms:W3CDTF">2017-03-22T19:57:05Z</dcterms:modified>
</cp:coreProperties>
</file>