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xls" ContentType="application/vnd.ms-excel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png" ContentType="image/png"/>
  <Default Extension="rels" ContentType="application/vnd.openxmlformats-package.relationships+xml"/>
  <Default Extension="wmf" ContentType="image/x-w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  <p:sldMasterId id="2147483951" r:id="rId2"/>
    <p:sldMasterId id="2147483967" r:id="rId3"/>
    <p:sldMasterId id="2147484121" r:id="rId4"/>
    <p:sldMasterId id="2147484133" r:id="rId5"/>
  </p:sldMasterIdLst>
  <p:notesMasterIdLst>
    <p:notesMasterId r:id="rId43"/>
  </p:notesMasterIdLst>
  <p:sldIdLst>
    <p:sldId id="619" r:id="rId6"/>
    <p:sldId id="620" r:id="rId7"/>
    <p:sldId id="574" r:id="rId8"/>
    <p:sldId id="637" r:id="rId9"/>
    <p:sldId id="441" r:id="rId10"/>
    <p:sldId id="636" r:id="rId11"/>
    <p:sldId id="685" r:id="rId12"/>
    <p:sldId id="509" r:id="rId13"/>
    <p:sldId id="292" r:id="rId14"/>
    <p:sldId id="670" r:id="rId15"/>
    <p:sldId id="565" r:id="rId16"/>
    <p:sldId id="585" r:id="rId17"/>
    <p:sldId id="575" r:id="rId18"/>
    <p:sldId id="686" r:id="rId19"/>
    <p:sldId id="699" r:id="rId20"/>
    <p:sldId id="714" r:id="rId21"/>
    <p:sldId id="701" r:id="rId22"/>
    <p:sldId id="702" r:id="rId23"/>
    <p:sldId id="643" r:id="rId24"/>
    <p:sldId id="662" r:id="rId25"/>
    <p:sldId id="663" r:id="rId26"/>
    <p:sldId id="665" r:id="rId27"/>
    <p:sldId id="713" r:id="rId28"/>
    <p:sldId id="679" r:id="rId29"/>
    <p:sldId id="680" r:id="rId30"/>
    <p:sldId id="676" r:id="rId31"/>
    <p:sldId id="677" r:id="rId32"/>
    <p:sldId id="694" r:id="rId33"/>
    <p:sldId id="671" r:id="rId34"/>
    <p:sldId id="704" r:id="rId35"/>
    <p:sldId id="709" r:id="rId36"/>
    <p:sldId id="668" r:id="rId37"/>
    <p:sldId id="706" r:id="rId38"/>
    <p:sldId id="707" r:id="rId39"/>
    <p:sldId id="669" r:id="rId40"/>
    <p:sldId id="715" r:id="rId41"/>
    <p:sldId id="684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928F"/>
    <a:srgbClr val="FFD766"/>
    <a:srgbClr val="000000"/>
    <a:srgbClr val="0E375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0943"/>
  </p:normalViewPr>
  <p:slideViewPr>
    <p:cSldViewPr>
      <p:cViewPr>
        <p:scale>
          <a:sx n="70" d="100"/>
          <a:sy n="70" d="100"/>
        </p:scale>
        <p:origin x="976" y="10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B00"/>
              </a:solidFill>
            </c:spPr>
          </c:dPt>
          <c:dPt>
            <c:idx val="1"/>
            <c:bubble3D val="0"/>
            <c:spPr>
              <a:solidFill>
                <a:srgbClr val="1E988B"/>
              </a:solidFill>
            </c:spPr>
          </c:dPt>
          <c:dLbls>
            <c:dLbl>
              <c:idx val="0"/>
              <c:layout>
                <c:manualLayout>
                  <c:x val="-0.140904527559055"/>
                  <c:y val="-0.1229779411764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8554461942257"/>
                  <c:y val="0.069669117647058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Local pts (&lt;100km)</c:v>
                </c:pt>
                <c:pt idx="1">
                  <c:v>LD pts (≥100km)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1144.0</c:v>
                </c:pt>
                <c:pt idx="1">
                  <c:v>578.0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3119345792866"/>
          <c:y val="0.409203862284321"/>
          <c:w val="0.416880660471403"/>
          <c:h val="0.418774273145162"/>
        </c:manualLayout>
      </c:layout>
      <c:overlay val="0"/>
      <c:txPr>
        <a:bodyPr/>
        <a:lstStyle/>
        <a:p>
          <a:pPr>
            <a:defRPr sz="16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24732331476858"/>
          <c:y val="0.01875"/>
          <c:w val="0.927526766852314"/>
          <c:h val="0.918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val>
            <c:numRef>
              <c:f>Sheet1!$A$1:$A$23</c:f>
              <c:numCache>
                <c:formatCode>General</c:formatCode>
                <c:ptCount val="23"/>
                <c:pt idx="0">
                  <c:v>153.8</c:v>
                </c:pt>
                <c:pt idx="1">
                  <c:v>94.0</c:v>
                </c:pt>
                <c:pt idx="2">
                  <c:v>75.0</c:v>
                </c:pt>
                <c:pt idx="3">
                  <c:v>72.0</c:v>
                </c:pt>
                <c:pt idx="4">
                  <c:v>40.0</c:v>
                </c:pt>
                <c:pt idx="5">
                  <c:v>40.0</c:v>
                </c:pt>
                <c:pt idx="6">
                  <c:v>26.0</c:v>
                </c:pt>
                <c:pt idx="7">
                  <c:v>18.0</c:v>
                </c:pt>
                <c:pt idx="8">
                  <c:v>11.0</c:v>
                </c:pt>
                <c:pt idx="9">
                  <c:v>-5.0</c:v>
                </c:pt>
                <c:pt idx="10">
                  <c:v>-5.0</c:v>
                </c:pt>
                <c:pt idx="11">
                  <c:v>-10.0</c:v>
                </c:pt>
                <c:pt idx="12">
                  <c:v>-18.0</c:v>
                </c:pt>
                <c:pt idx="13">
                  <c:v>-18.0</c:v>
                </c:pt>
                <c:pt idx="14">
                  <c:v>-20.0</c:v>
                </c:pt>
                <c:pt idx="15">
                  <c:v>-29.0</c:v>
                </c:pt>
                <c:pt idx="16">
                  <c:v>-31.0</c:v>
                </c:pt>
                <c:pt idx="17">
                  <c:v>-36.0</c:v>
                </c:pt>
                <c:pt idx="18">
                  <c:v>-69.0</c:v>
                </c:pt>
                <c:pt idx="19">
                  <c:v>-70.0</c:v>
                </c:pt>
                <c:pt idx="20">
                  <c:v>-82.0</c:v>
                </c:pt>
                <c:pt idx="21">
                  <c:v>-86.0</c:v>
                </c:pt>
                <c:pt idx="22">
                  <c:v>-100.0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481232"/>
        <c:axId val="286959600"/>
      </c:barChart>
      <c:catAx>
        <c:axId val="286481232"/>
        <c:scaling>
          <c:orientation val="minMax"/>
        </c:scaling>
        <c:delete val="0"/>
        <c:axPos val="b"/>
        <c:majorTickMark val="out"/>
        <c:minorTickMark val="none"/>
        <c:tickLblPos val="nextTo"/>
        <c:crossAx val="286959600"/>
        <c:crosses val="autoZero"/>
        <c:auto val="1"/>
        <c:lblAlgn val="ctr"/>
        <c:lblOffset val="100"/>
        <c:noMultiLvlLbl val="0"/>
      </c:catAx>
      <c:valAx>
        <c:axId val="286959600"/>
        <c:scaling>
          <c:orientation val="minMax"/>
          <c:max val="150.0"/>
          <c:min val="-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86481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Relationship Id="rId2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D59DA8F8-475D-4F44-96CC-2E4BF7912804}" type="datetimeFigureOut">
              <a:rPr lang="en-AU"/>
              <a:pPr>
                <a:defRPr/>
              </a:pPr>
              <a:t>22/03/2018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74E9F3C-5D6D-F447-AD70-7A030C4AD91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1791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5618F-94C3-C34C-BE77-38046E14BB5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88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939" y="8772668"/>
            <a:ext cx="3037840" cy="4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E6519A-F96D-094B-81CA-97AC36075D9D}" type="slidenum">
              <a:rPr lang="en-AU" sz="1200">
                <a:latin typeface="Calibri" charset="0"/>
                <a:cs typeface="Arial" charset="0"/>
              </a:rPr>
              <a:pPr eaLnBrk="1" hangingPunct="1"/>
              <a:t>37</a:t>
            </a:fld>
            <a:endParaRPr lang="en-AU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9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B3EAF6-5DA5-D349-94E8-9CA4B7F34889}" type="slidenum">
              <a:rPr lang="en-AU" sz="1200">
                <a:latin typeface="Calibri" charset="0"/>
              </a:rPr>
              <a:pPr eaLnBrk="1" hangingPunct="1"/>
              <a:t>9</a:t>
            </a:fld>
            <a:endParaRPr lang="en-AU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939" y="8772668"/>
            <a:ext cx="3037840" cy="4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E6519A-F96D-094B-81CA-97AC36075D9D}" type="slidenum">
              <a:rPr lang="en-AU" sz="1200">
                <a:latin typeface="Calibri" charset="0"/>
                <a:cs typeface="Arial" charset="0"/>
              </a:rPr>
              <a:pPr eaLnBrk="1" hangingPunct="1"/>
              <a:t>10</a:t>
            </a:fld>
            <a:endParaRPr lang="en-AU" sz="120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7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9F6386-885C-0D4E-886B-BF6108EA3367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0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AU">
              <a:latin typeface="Calibri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DE2755-EE97-4E48-9058-75D3632F64E9}" type="slidenum">
              <a:rPr lang="en-AU" sz="1200">
                <a:latin typeface="Calibri" charset="0"/>
              </a:rPr>
              <a:pPr eaLnBrk="1" hangingPunct="1"/>
              <a:t>13</a:t>
            </a:fld>
            <a:endParaRPr lang="en-AU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87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692150"/>
            <a:ext cx="61563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AU" dirty="0" smtClean="0">
                <a:latin typeface="Calibri" charset="0"/>
              </a:rPr>
              <a:t>Il-8 is </a:t>
            </a:r>
            <a:r>
              <a:rPr lang="en-AU" dirty="0" err="1" smtClean="0">
                <a:latin typeface="Calibri" charset="0"/>
              </a:rPr>
              <a:t>immunossuppressive</a:t>
            </a:r>
            <a:r>
              <a:rPr lang="en-AU" dirty="0" smtClean="0">
                <a:latin typeface="Calibri" charset="0"/>
              </a:rPr>
              <a:t>.</a:t>
            </a:r>
            <a:r>
              <a:rPr lang="en-AU" baseline="0" dirty="0" smtClean="0">
                <a:latin typeface="Calibri" charset="0"/>
              </a:rPr>
              <a:t>  High levels at baseline = poorer OS.  It activated PI3 and MAPK.</a:t>
            </a:r>
          </a:p>
          <a:p>
            <a:pPr eaLnBrk="1" hangingPunct="1">
              <a:spcBef>
                <a:spcPct val="0"/>
              </a:spcBef>
            </a:pPr>
            <a:r>
              <a:rPr lang="en-AU" baseline="0" dirty="0" smtClean="0">
                <a:latin typeface="Calibri" charset="0"/>
              </a:rPr>
              <a:t>IFN and CCL4 early in released from activated NK, later CD4&amp;8 T cells. </a:t>
            </a:r>
          </a:p>
          <a:p>
            <a:pPr eaLnBrk="1" hangingPunct="1">
              <a:spcBef>
                <a:spcPct val="0"/>
              </a:spcBef>
            </a:pPr>
            <a:r>
              <a:rPr lang="en-AU" baseline="0" dirty="0" smtClean="0">
                <a:latin typeface="Calibri" charset="0"/>
              </a:rPr>
              <a:t>APC release TNF</a:t>
            </a:r>
          </a:p>
          <a:p>
            <a:pPr eaLnBrk="1" hangingPunct="1">
              <a:spcBef>
                <a:spcPct val="0"/>
              </a:spcBef>
            </a:pPr>
            <a:r>
              <a:rPr lang="en-AU" baseline="0" dirty="0" smtClean="0">
                <a:latin typeface="Calibri" charset="0"/>
              </a:rPr>
              <a:t>In turn, TNF and IFN allow the melanoma to evade immune system – TNF causes decreased melanoma Ag and increase IL-8 from melanoma cells, and IFN increases PDL1 on melanoma.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243" indent="-29009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0374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4523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8672" indent="-2320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028D85-454B-744A-8823-896BA22EAAF1}" type="slidenum">
              <a:rPr lang="en-AU" sz="1200"/>
              <a:pPr eaLnBrk="1" hangingPunct="1"/>
              <a:t>22</a:t>
            </a:fld>
            <a:endParaRPr lang="en-AU" sz="1200"/>
          </a:p>
        </p:txBody>
      </p:sp>
    </p:spTree>
    <p:extLst>
      <p:ext uri="{BB962C8B-B14F-4D97-AF65-F5344CB8AC3E}">
        <p14:creationId xmlns:p14="http://schemas.microsoft.com/office/powerpoint/2010/main" val="15633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progressors</a:t>
            </a:r>
            <a:r>
              <a:rPr lang="en-US" baseline="0" dirty="0" smtClean="0"/>
              <a:t> NOT associated with </a:t>
            </a:r>
            <a:r>
              <a:rPr lang="en-US" dirty="0" smtClean="0"/>
              <a:t>CD8</a:t>
            </a:r>
            <a:r>
              <a:rPr lang="en-US" baseline="0" dirty="0" smtClean="0"/>
              <a:t> IRS or PD1 IRS or PDL1 expression. Only PD1 count and peripheral CD3 and CD8. PDL1 </a:t>
            </a:r>
            <a:r>
              <a:rPr lang="en-US" baseline="0" dirty="0" err="1" smtClean="0"/>
              <a:t>loosely,reflects</a:t>
            </a:r>
            <a:r>
              <a:rPr lang="en-US" baseline="0" dirty="0" smtClean="0"/>
              <a:t>, pattern reflects distribution of TILS, just at rim PDl1.  % distributionPDL1  is lower at rim, than within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Just aPDL1 periphery – how much is the </a:t>
            </a:r>
            <a:r>
              <a:rPr lang="en-US" baseline="0" dirty="0" err="1" smtClean="0"/>
              <a:t>tumour</a:t>
            </a:r>
            <a:r>
              <a:rPr lang="en-US" baseline="0" dirty="0" smtClean="0"/>
              <a:t> engaging the immune system.  Heavy infiltrate </a:t>
            </a:r>
          </a:p>
          <a:p>
            <a:endParaRPr lang="en-US" baseline="0" dirty="0" smtClean="0"/>
          </a:p>
          <a:p>
            <a:r>
              <a:rPr lang="en-US" dirty="0" err="1" smtClean="0"/>
              <a:t>Ric</a:t>
            </a:r>
            <a:r>
              <a:rPr lang="en-US" dirty="0" smtClean="0"/>
              <a:t>- PD1 count?</a:t>
            </a:r>
          </a:p>
          <a:p>
            <a:endParaRPr lang="en-US" dirty="0" smtClean="0"/>
          </a:p>
          <a:p>
            <a:r>
              <a:rPr lang="en-US" dirty="0" smtClean="0"/>
              <a:t>CD8 </a:t>
            </a:r>
            <a:r>
              <a:rPr lang="en-US" dirty="0" err="1" smtClean="0"/>
              <a:t>tp</a:t>
            </a:r>
            <a:r>
              <a:rPr lang="en-US" dirty="0" smtClean="0"/>
              <a:t> PD1 ratio – what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4B766-61A4-754E-88A1-9DBD413AC9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00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FOXp3</a:t>
            </a:r>
          </a:p>
          <a:p>
            <a:r>
              <a:rPr lang="en-US" dirty="0" smtClean="0"/>
              <a:t>PD1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signficantly</a:t>
            </a:r>
            <a:r>
              <a:rPr lang="en-US" baseline="0" dirty="0" smtClean="0"/>
              <a:t> higher in good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bad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5618F-94C3-C34C-BE77-38046E14BB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50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4E9F3C-5D6D-F447-AD70-7A030C4AD91F}" type="slidenum">
              <a:rPr lang="en-AU" smtClean="0"/>
              <a:pPr>
                <a:defRPr/>
              </a:pPr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33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>
            <a:lvl1pPr algn="ctr"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362061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1773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40474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3979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5601" y="6569021"/>
            <a:ext cx="1880130" cy="175433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837737" y="5989234"/>
            <a:ext cx="1880130" cy="175433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buFontTx/>
              <a:buNone/>
              <a:defRPr sz="1200" b="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532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334CFAB-E515-F94C-9641-C13F4770987C}" type="datetimeFigureOut">
              <a:rPr lang="en-AU"/>
              <a:pPr>
                <a:defRPr/>
              </a:pPr>
              <a:t>22/03/2018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75DCA90-24B0-774C-9404-59937722744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584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2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81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81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37371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2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81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81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298686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20185" y="5920277"/>
            <a:ext cx="1923604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712855" y="5920277"/>
            <a:ext cx="1880130" cy="166199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335360" y="53752"/>
            <a:ext cx="115212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9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>
            <a:lvl1pPr algn="ctr"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362061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6934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  <a:lvl2pPr>
              <a:defRPr>
                <a:solidFill>
                  <a:srgbClr val="384033"/>
                </a:solidFill>
              </a:defRPr>
            </a:lvl2pPr>
            <a:lvl3pPr>
              <a:defRPr>
                <a:solidFill>
                  <a:srgbClr val="384033"/>
                </a:solidFill>
              </a:defRPr>
            </a:lvl3pPr>
            <a:lvl4pPr>
              <a:defRPr>
                <a:solidFill>
                  <a:srgbClr val="384033"/>
                </a:solidFill>
              </a:defRPr>
            </a:lvl4pPr>
            <a:lvl5pPr>
              <a:defRPr>
                <a:solidFill>
                  <a:srgbClr val="384033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1342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3084" y="3939134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963084" y="243894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8188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  <a:lvl2pPr>
              <a:defRPr>
                <a:solidFill>
                  <a:srgbClr val="384033"/>
                </a:solidFill>
              </a:defRPr>
            </a:lvl2pPr>
            <a:lvl3pPr>
              <a:defRPr>
                <a:solidFill>
                  <a:srgbClr val="384033"/>
                </a:solidFill>
              </a:defRPr>
            </a:lvl3pPr>
            <a:lvl4pPr>
              <a:defRPr>
                <a:solidFill>
                  <a:srgbClr val="384033"/>
                </a:solidFill>
              </a:defRPr>
            </a:lvl4pPr>
            <a:lvl5pPr>
              <a:defRPr>
                <a:solidFill>
                  <a:srgbClr val="384033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904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64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3703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736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 bwMode="auto">
          <a:xfrm>
            <a:off x="609601" y="549275"/>
            <a:ext cx="75988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400" smtClean="0">
                <a:solidFill>
                  <a:srgbClr val="384033"/>
                </a:solidFill>
                <a:latin typeface="Calibri" charset="0"/>
              </a:rPr>
              <a:t>Click to edit Master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744617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56792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898037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3485" y="6629983"/>
            <a:ext cx="1880130" cy="156966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008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29802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4414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25396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5601" y="6569021"/>
            <a:ext cx="1880130" cy="175433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837737" y="5989234"/>
            <a:ext cx="1880130" cy="175433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buFontTx/>
              <a:buNone/>
              <a:defRPr sz="1200" b="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370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E1F1DEB-F7B3-394B-B6DC-780BF3527E0C}" type="datetimeFigureOut">
              <a:rPr lang="en-US"/>
              <a:pPr>
                <a:defRPr/>
              </a:pPr>
              <a:t>3/22/18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9D2CC3B-573E-064D-80E0-04591B7E6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3084" y="3939134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963084" y="243894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8057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2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81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81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88493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2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81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81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15576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81000"/>
            <a:ext cx="103632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160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00" y="1981200"/>
            <a:ext cx="5080000" cy="41148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29B8EED9-B96F-334E-BA2F-F12E3F8DF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98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>
            <a:lvl1pPr algn="ctr"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28800" y="3620616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4237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  <a:lvl2pPr>
              <a:defRPr>
                <a:solidFill>
                  <a:srgbClr val="384033"/>
                </a:solidFill>
              </a:defRPr>
            </a:lvl2pPr>
            <a:lvl3pPr>
              <a:defRPr>
                <a:solidFill>
                  <a:srgbClr val="384033"/>
                </a:solidFill>
              </a:defRPr>
            </a:lvl3pPr>
            <a:lvl4pPr>
              <a:defRPr>
                <a:solidFill>
                  <a:srgbClr val="384033"/>
                </a:solidFill>
              </a:defRPr>
            </a:lvl4pPr>
            <a:lvl5pPr>
              <a:defRPr>
                <a:solidFill>
                  <a:srgbClr val="384033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9034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3084" y="3939134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963084" y="243894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47083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7678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8754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9784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 bwMode="auto">
          <a:xfrm>
            <a:off x="609601" y="549275"/>
            <a:ext cx="75988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400" smtClean="0">
                <a:solidFill>
                  <a:srgbClr val="384033"/>
                </a:solidFill>
                <a:latin typeface="Calibri" charset="0"/>
              </a:rPr>
              <a:t>Click to edit Master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744617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56792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23326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7484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3485" y="6629983"/>
            <a:ext cx="1880130" cy="156966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2799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94932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59613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38113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5601" y="6569021"/>
            <a:ext cx="1880130" cy="175433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200" b="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9837737" y="5989234"/>
            <a:ext cx="1880130" cy="175433"/>
          </a:xfr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5000"/>
              </a:lnSpc>
              <a:spcBef>
                <a:spcPts val="0"/>
              </a:spcBef>
              <a:buFontTx/>
              <a:buNone/>
              <a:defRPr sz="1200" b="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350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19790DA-DAC6-8C4C-96EB-4C1DA8F57C15}" type="datetimeFigureOut">
              <a:rPr lang="en-AU"/>
              <a:pPr>
                <a:defRPr/>
              </a:pPr>
              <a:t>22/03/2018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912A7F-A232-D549-A7FE-0DBA8B06566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7225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81000"/>
            <a:ext cx="103632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16000" y="19812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00" y="1981200"/>
            <a:ext cx="5080000" cy="41148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0D2F178A-91F0-8542-B5EC-845E20A73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9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92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  <a:lvl2pPr>
              <a:defRPr>
                <a:solidFill>
                  <a:srgbClr val="384033"/>
                </a:solidFill>
              </a:defRPr>
            </a:lvl2pPr>
            <a:lvl3pPr>
              <a:defRPr>
                <a:solidFill>
                  <a:srgbClr val="384033"/>
                </a:solidFill>
              </a:defRPr>
            </a:lvl3pPr>
            <a:lvl4pPr>
              <a:defRPr>
                <a:solidFill>
                  <a:srgbClr val="384033"/>
                </a:solidFill>
              </a:defRPr>
            </a:lvl4pPr>
            <a:lvl5pPr>
              <a:defRPr>
                <a:solidFill>
                  <a:srgbClr val="38403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2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910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28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5744617"/>
            <a:ext cx="7315200" cy="566738"/>
          </a:xfrm>
        </p:spPr>
        <p:txBody>
          <a:bodyPr anchor="b">
            <a:normAutofit/>
          </a:bodyPr>
          <a:lstStyle>
            <a:lvl1pPr algn="l">
              <a:defRPr sz="1600" b="0">
                <a:solidFill>
                  <a:srgbClr val="384033"/>
                </a:solidFill>
              </a:defRPr>
            </a:lvl1pPr>
          </a:lstStyle>
          <a:p>
            <a:r>
              <a:rPr lang="en-US" dirty="0" smtClean="0"/>
              <a:t>Caption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5679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609600" y="548680"/>
            <a:ext cx="112470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28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8366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2" y="6239367"/>
            <a:ext cx="1891543" cy="166199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690859" y="6239367"/>
            <a:ext cx="1891543" cy="166199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7610" y="6338862"/>
            <a:ext cx="7163989" cy="169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65211" y="6338862"/>
            <a:ext cx="598975" cy="1697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75DCA90-24B0-774C-9404-599377227440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20616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84033"/>
                </a:solidFill>
                <a:latin typeface="+mj-lt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1067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D263D112-7C89-384D-B4FC-664FC949D66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r>
              <a:rPr lang="en-AU" dirty="0" smtClean="0">
                <a:solidFill>
                  <a:srgbClr val="000000">
                    <a:tint val="75000"/>
                  </a:srgbClr>
                </a:solidFill>
              </a:rPr>
              <a:t>OFFICE  I  FACULTY  I  DEPARTMENT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29" hasCustomPrompt="1"/>
          </p:nvPr>
        </p:nvSpPr>
        <p:spPr>
          <a:xfrm>
            <a:off x="613429" y="846671"/>
            <a:ext cx="8530571" cy="5321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lang="en-AU" sz="2400" kern="1200" cap="all" dirty="0" smtClean="0">
                <a:solidFill>
                  <a:schemeClr val="tx2"/>
                </a:solidFill>
                <a:latin typeface="+mj-lt"/>
                <a:ea typeface="+mn-ea"/>
                <a:cs typeface="Arial"/>
              </a:defRPr>
            </a:lvl1pPr>
          </a:lstStyle>
          <a:p>
            <a:pPr lvl="0"/>
            <a:r>
              <a:rPr lang="en-AU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16844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928F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  <a:lvl2pPr>
              <a:defRPr>
                <a:solidFill>
                  <a:srgbClr val="384033"/>
                </a:solidFill>
              </a:defRPr>
            </a:lvl2pPr>
            <a:lvl3pPr>
              <a:defRPr>
                <a:solidFill>
                  <a:srgbClr val="384033"/>
                </a:solidFill>
              </a:defRPr>
            </a:lvl3pPr>
            <a:lvl4pPr>
              <a:defRPr>
                <a:solidFill>
                  <a:srgbClr val="384033"/>
                </a:solidFill>
              </a:defRPr>
            </a:lvl4pPr>
            <a:lvl5pPr>
              <a:defRPr>
                <a:solidFill>
                  <a:srgbClr val="384033"/>
                </a:solidFill>
              </a:defRPr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28F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>
                <a:solidFill>
                  <a:srgbClr val="384033"/>
                </a:solidFill>
              </a:defRPr>
            </a:lvl1pPr>
            <a:lvl2pPr>
              <a:defRPr sz="2400">
                <a:solidFill>
                  <a:srgbClr val="384033"/>
                </a:solidFill>
              </a:defRPr>
            </a:lvl2pPr>
            <a:lvl3pPr>
              <a:defRPr sz="2000">
                <a:solidFill>
                  <a:srgbClr val="384033"/>
                </a:solidFill>
              </a:defRPr>
            </a:lvl3pPr>
            <a:lvl4pPr>
              <a:defRPr sz="1800">
                <a:solidFill>
                  <a:srgbClr val="384033"/>
                </a:solidFill>
              </a:defRPr>
            </a:lvl4pPr>
            <a:lvl5pPr>
              <a:defRPr sz="1800">
                <a:solidFill>
                  <a:srgbClr val="38403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4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63" indent="0">
              <a:buNone/>
              <a:defRPr sz="1800" b="1"/>
            </a:lvl3pPr>
            <a:lvl4pPr marL="1371090" indent="0">
              <a:buNone/>
              <a:defRPr sz="1600" b="1"/>
            </a:lvl4pPr>
            <a:lvl5pPr marL="1828124" indent="0">
              <a:buNone/>
              <a:defRPr sz="1600" b="1"/>
            </a:lvl5pPr>
            <a:lvl6pPr marL="2285145" indent="0">
              <a:buNone/>
              <a:defRPr sz="1600" b="1"/>
            </a:lvl6pPr>
            <a:lvl7pPr marL="2742167" indent="0">
              <a:buNone/>
              <a:defRPr sz="1600" b="1"/>
            </a:lvl7pPr>
            <a:lvl8pPr marL="3199200" indent="0">
              <a:buNone/>
              <a:defRPr sz="1600" b="1"/>
            </a:lvl8pPr>
            <a:lvl9pPr marL="3656228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/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28F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84033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438443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5744619"/>
            <a:ext cx="7315200" cy="566739"/>
          </a:xfrm>
        </p:spPr>
        <p:txBody>
          <a:bodyPr anchor="b">
            <a:normAutofit/>
          </a:bodyPr>
          <a:lstStyle>
            <a:lvl1pPr algn="l">
              <a:defRPr sz="1600" b="0">
                <a:solidFill>
                  <a:srgbClr val="384033"/>
                </a:solidFill>
              </a:defRPr>
            </a:lvl1pPr>
          </a:lstStyle>
          <a:p>
            <a:r>
              <a:rPr lang="en-US" dirty="0"/>
              <a:t>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5679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63" indent="0">
              <a:buNone/>
              <a:defRPr sz="2400"/>
            </a:lvl3pPr>
            <a:lvl4pPr marL="1371090" indent="0">
              <a:buNone/>
              <a:defRPr sz="2000"/>
            </a:lvl4pPr>
            <a:lvl5pPr marL="1828124" indent="0">
              <a:buNone/>
              <a:defRPr sz="2000"/>
            </a:lvl5pPr>
            <a:lvl6pPr marL="2285145" indent="0">
              <a:buNone/>
              <a:defRPr sz="2000"/>
            </a:lvl6pPr>
            <a:lvl7pPr marL="2742167" indent="0">
              <a:buNone/>
              <a:defRPr sz="2000"/>
            </a:lvl7pPr>
            <a:lvl8pPr marL="3199200" indent="0">
              <a:buNone/>
              <a:defRPr sz="2000"/>
            </a:lvl8pPr>
            <a:lvl9pPr marL="3656228" indent="0">
              <a:buNone/>
              <a:defRPr sz="2000"/>
            </a:lvl9pPr>
          </a:lstStyle>
          <a:p>
            <a:r>
              <a:rPr lang="en-AU"/>
              <a:t>Drag picture to placeholder or click icon to add</a:t>
            </a:r>
            <a:endParaRPr lang="en-US" dirty="0"/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609600" y="548680"/>
            <a:ext cx="11247040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pPr defTabSz="914063" fontAlgn="auto">
              <a:spcAft>
                <a:spcPts val="0"/>
              </a:spcAft>
              <a:defRPr/>
            </a:pPr>
            <a:r>
              <a:rPr lang="en-US" sz="4000" dirty="0">
                <a:solidFill>
                  <a:srgbClr val="00928F"/>
                </a:solidFill>
                <a:latin typeface="Calibri"/>
              </a:rPr>
              <a:t>Click to edit Master title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8366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79" y="6239623"/>
            <a:ext cx="1894749" cy="166199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687730" y="6239623"/>
            <a:ext cx="1894749" cy="166199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FontTx/>
              <a:buNone/>
              <a:defRPr sz="1200"/>
            </a:lvl1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31800" y="168323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2" y="6339683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83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>
            <a:spLocks noGrp="1"/>
          </p:cNvSpPr>
          <p:nvPr>
            <p:ph type="title"/>
          </p:nvPr>
        </p:nvSpPr>
        <p:spPr>
          <a:xfrm>
            <a:off x="609600" y="112079"/>
            <a:ext cx="10972800" cy="1143000"/>
          </a:xfrm>
        </p:spPr>
        <p:txBody>
          <a:bodyPr>
            <a:normAutofit/>
          </a:bodyPr>
          <a:lstStyle>
            <a:lvl1pPr algn="l">
              <a:defRPr sz="18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09600" y="5752787"/>
            <a:ext cx="10972800" cy="748787"/>
          </a:xfrm>
        </p:spPr>
        <p:txBody>
          <a:bodyPr>
            <a:normAutofit/>
          </a:bodyPr>
          <a:lstStyle>
            <a:lvl1pPr marL="0" indent="0">
              <a:lnSpc>
                <a:spcPct val="102000"/>
              </a:lnSpc>
              <a:spcBef>
                <a:spcPts val="0"/>
              </a:spcBef>
              <a:buFont typeface="+mj-lt"/>
              <a:buNone/>
              <a:defRPr sz="525">
                <a:latin typeface="Arial"/>
                <a:cs typeface="Arial"/>
              </a:defRPr>
            </a:lvl1pPr>
          </a:lstStyle>
          <a:p>
            <a:pPr lvl="0"/>
            <a:endParaRPr lang="en-AU" dirty="0"/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4ECB6D02-293D-4DBA-B644-98CBC6B2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7A491B0-B6B9-4AD8-8618-623F81AFC6E1}" type="datetimeFigureOut">
              <a:rPr lang="en-AU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22/03/2018</a:t>
            </a:fld>
            <a:endParaRPr lang="en-AU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84CF0942-E62B-469B-A7AA-272C7134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60DFB2E1-CD72-402E-A5BD-2A9333FC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C08927B-0203-4033-82C8-A587E9CBDBEF}" type="slidenum">
              <a:rPr lang="en-AU" altLang="en-US" smtClean="0">
                <a:solidFill>
                  <a:prstClr val="black"/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altLang="en-US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3352" y="6301584"/>
            <a:ext cx="5670549" cy="360363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600" b="0"/>
            </a:lvl1pPr>
            <a:lvl2pPr>
              <a:defRPr sz="750" b="1"/>
            </a:lvl2pPr>
            <a:lvl3pPr>
              <a:defRPr sz="750" b="1"/>
            </a:lvl3pPr>
            <a:lvl4pPr>
              <a:defRPr sz="750" b="1"/>
            </a:lvl4pPr>
            <a:lvl5pPr>
              <a:defRPr sz="75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362700" y="6301584"/>
            <a:ext cx="5670549" cy="360363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600" b="0"/>
            </a:lvl1pPr>
            <a:lvl2pPr>
              <a:defRPr sz="750" b="1"/>
            </a:lvl2pPr>
            <a:lvl3pPr>
              <a:defRPr sz="750" b="1"/>
            </a:lvl3pPr>
            <a:lvl4pPr>
              <a:defRPr sz="750" b="1"/>
            </a:lvl4pPr>
            <a:lvl5pPr>
              <a:defRPr sz="75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4435" y="5981653"/>
            <a:ext cx="941328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ADE4D094-0D94-4536-828D-F92BB7712015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22/03/2018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981653"/>
            <a:ext cx="411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0067" y="6312364"/>
            <a:ext cx="647475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7E65ABA9-FDBC-404A-8885-A9833F77867B}" type="slidenum">
              <a:rPr lang="en-GB" smtClean="0">
                <a:solidFill>
                  <a:prstClr val="white"/>
                </a:solidFill>
                <a:latin typeface="Calibri"/>
                <a:ea typeface=""/>
                <a:cs typeface="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6100931"/>
            <a:ext cx="11523133" cy="246199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1000"/>
            </a:lvl1pPr>
            <a:lvl2pPr marL="342900" indent="0">
              <a:buNone/>
              <a:defRPr sz="1050"/>
            </a:lvl2pPr>
            <a:lvl3pPr marL="685800" indent="0">
              <a:buNone/>
              <a:defRPr sz="100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pPr lvl="0"/>
            <a:r>
              <a:rPr lang="en-US" dirty="0"/>
              <a:t>Click to add reference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 bwMode="auto">
          <a:xfrm>
            <a:off x="609601" y="549275"/>
            <a:ext cx="75988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400" smtClean="0">
                <a:solidFill>
                  <a:srgbClr val="384033"/>
                </a:solidFill>
                <a:latin typeface="Calibri" charset="0"/>
              </a:rPr>
              <a:t>Click to edit Master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744617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56792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439080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3485" y="6629983"/>
            <a:ext cx="1880130" cy="156966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585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168320"/>
            <a:ext cx="11328400" cy="88578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25451" y="6339679"/>
            <a:ext cx="5670549" cy="360363"/>
          </a:xfrm>
        </p:spPr>
        <p:txBody>
          <a:bodyPr anchor="b"/>
          <a:lstStyle>
            <a:lvl1pPr marL="0" indent="0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6000" y="6339679"/>
            <a:ext cx="5670549" cy="360363"/>
          </a:xfrm>
        </p:spPr>
        <p:txBody>
          <a:bodyPr anchor="b"/>
          <a:lstStyle>
            <a:lvl1pPr marL="0" indent="0" algn="r">
              <a:buNone/>
              <a:defRPr sz="1000" b="1"/>
            </a:lvl1pPr>
            <a:lvl2pPr>
              <a:defRPr sz="1000" b="1"/>
            </a:lvl2pPr>
            <a:lvl3pPr>
              <a:defRPr sz="1000" b="1"/>
            </a:lvl3pPr>
            <a:lvl4pPr>
              <a:defRPr sz="1000" b="1"/>
            </a:lvl4pPr>
            <a:lvl5pPr>
              <a:defRPr sz="1000" b="1"/>
            </a:lvl5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7167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image" Target="../media/image1.jpe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theme" Target="../theme/theme4.xml"/><Relationship Id="rId11" Type="http://schemas.openxmlformats.org/officeDocument/2006/relationships/image" Target="../media/image3.jpe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MIA_RGD_LOGO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8301" y="36513"/>
            <a:ext cx="292735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31801" y="44450"/>
            <a:ext cx="759883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412876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9167284" y="6519864"/>
            <a:ext cx="2844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38DBCDF-8CD0-0048-ABC9-DD7FCF8FD154}" type="slidenum">
              <a:rPr lang="en-US" sz="1200" smtClean="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" y="6611938"/>
            <a:ext cx="1631951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dirty="0">
                <a:solidFill>
                  <a:srgbClr val="000000"/>
                </a:solidFill>
                <a:latin typeface="Arial Narrow" charset="0"/>
              </a:rPr>
              <a:t>©Georgina </a:t>
            </a:r>
            <a:r>
              <a:rPr lang="en-US" sz="1000" dirty="0" smtClean="0">
                <a:solidFill>
                  <a:srgbClr val="000000"/>
                </a:solidFill>
                <a:latin typeface="Arial Narrow" charset="0"/>
              </a:rPr>
              <a:t>Long</a:t>
            </a:r>
            <a:endParaRPr lang="en-US" sz="1000" dirty="0">
              <a:solidFill>
                <a:srgbClr val="000000"/>
              </a:solidFill>
              <a:latin typeface="Arial Narrow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98" r:id="rId7"/>
    <p:sldLayoutId id="2147484080" r:id="rId8"/>
    <p:sldLayoutId id="2147484099" r:id="rId9"/>
    <p:sldLayoutId id="2147484100" r:id="rId10"/>
    <p:sldLayoutId id="2147484101" r:id="rId11"/>
    <p:sldLayoutId id="2147484081" r:id="rId12"/>
    <p:sldLayoutId id="2147484102" r:id="rId13"/>
    <p:sldLayoutId id="2147484103" r:id="rId14"/>
    <p:sldLayoutId id="2147484104" r:id="rId15"/>
    <p:sldLayoutId id="2147484120" r:id="rId16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8403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840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84033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384033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384033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384033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MIA_RGD_LOGO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8301" y="36513"/>
            <a:ext cx="292735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431801" y="44450"/>
            <a:ext cx="759883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412876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9167284" y="6519864"/>
            <a:ext cx="2844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F530B51-415F-5A4B-9E7C-500118F61D08}" type="slidenum">
              <a:rPr lang="en-US" sz="1200" smtClean="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+mn-lt"/>
              <a:ea typeface="+mn-ea"/>
              <a:cs typeface="+mn-cs"/>
            </a:endParaRPr>
          </a:p>
        </p:txBody>
      </p:sp>
      <p:pic>
        <p:nvPicPr>
          <p:cNvPr id="4102" name="Picture 6" descr="USY_MB1_RGB_Reversed_Standard_Logo_WEB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1" y="12701"/>
            <a:ext cx="1284817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" y="6611938"/>
            <a:ext cx="1631951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dirty="0">
                <a:solidFill>
                  <a:srgbClr val="000000"/>
                </a:solidFill>
                <a:latin typeface="Arial Narrow" charset="0"/>
              </a:rPr>
              <a:t>©Georgina </a:t>
            </a:r>
            <a:r>
              <a:rPr lang="en-US" sz="1000" dirty="0" smtClean="0">
                <a:solidFill>
                  <a:srgbClr val="000000"/>
                </a:solidFill>
                <a:latin typeface="Arial Narrow" charset="0"/>
              </a:rPr>
              <a:t>Long</a:t>
            </a:r>
            <a:endParaRPr lang="en-US" sz="1000" dirty="0">
              <a:solidFill>
                <a:srgbClr val="000000"/>
              </a:solidFill>
              <a:latin typeface="Arial Narrow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106" r:id="rId7"/>
    <p:sldLayoutId id="2147484088" r:id="rId8"/>
    <p:sldLayoutId id="2147484107" r:id="rId9"/>
    <p:sldLayoutId id="2147484108" r:id="rId10"/>
    <p:sldLayoutId id="2147484109" r:id="rId11"/>
    <p:sldLayoutId id="2147484089" r:id="rId12"/>
    <p:sldLayoutId id="2147484110" r:id="rId13"/>
    <p:sldLayoutId id="2147484111" r:id="rId14"/>
    <p:sldLayoutId id="2147484112" r:id="rId15"/>
    <p:sldLayoutId id="2147484113" r:id="rId16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8403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840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84033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384033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384033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384033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MIA_RGD_LOGO.jp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2034" y="188913"/>
            <a:ext cx="2927351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431801" y="44450"/>
            <a:ext cx="759883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412876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125538"/>
            <a:ext cx="12192000" cy="0"/>
          </a:xfrm>
          <a:prstGeom prst="line">
            <a:avLst/>
          </a:prstGeom>
          <a:ln>
            <a:solidFill>
              <a:srgbClr val="0092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/>
        </p:nvSpPr>
        <p:spPr>
          <a:xfrm>
            <a:off x="9167284" y="6519864"/>
            <a:ext cx="2844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EB0EBDB-31A8-8E40-936E-A20F5549F20D}" type="slidenum">
              <a:rPr lang="en-US" sz="1200" smtClean="0"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114" r:id="rId7"/>
    <p:sldLayoutId id="2147484096" r:id="rId8"/>
    <p:sldLayoutId id="2147484115" r:id="rId9"/>
    <p:sldLayoutId id="2147484116" r:id="rId10"/>
    <p:sldLayoutId id="2147484117" r:id="rId11"/>
    <p:sldLayoutId id="2147484097" r:id="rId12"/>
    <p:sldLayoutId id="2147484118" r:id="rId13"/>
    <p:sldLayoutId id="2147484119" r:id="rId14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8403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84033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840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84033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384033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384033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384033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590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0160"/>
            <a:ext cx="10972800" cy="470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22" y="29346"/>
            <a:ext cx="150587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9" r:id="rId7"/>
    <p:sldLayoutId id="2147484130" r:id="rId8"/>
    <p:sldLayoutId id="2147484157" r:id="rId9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000000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59008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0160"/>
            <a:ext cx="10972800" cy="470912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462" y="29345"/>
            <a:ext cx="150587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ransition>
    <p:fade/>
  </p:transition>
  <p:txStyles>
    <p:titleStyle>
      <a:lvl1pPr algn="l" defTabSz="914063" rtl="0" eaLnBrk="1" latinLnBrk="0" hangingPunct="1">
        <a:spcBef>
          <a:spcPct val="0"/>
        </a:spcBef>
        <a:buNone/>
        <a:defRPr sz="4000" b="1" kern="1200">
          <a:solidFill>
            <a:srgbClr val="000000"/>
          </a:solidFill>
          <a:latin typeface="Myriad Pro" pitchFamily="34" charset="0"/>
          <a:ea typeface="+mj-ea"/>
          <a:cs typeface="+mj-cs"/>
        </a:defRPr>
      </a:lvl1pPr>
    </p:titleStyle>
    <p:bodyStyle>
      <a:lvl1pPr marL="342767" indent="-342767" algn="l" defTabSz="91406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1pPr>
      <a:lvl2pPr marL="742679" indent="-285645" algn="l" defTabSz="914063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2pPr>
      <a:lvl3pPr marL="1142573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3pPr>
      <a:lvl4pPr marL="1599600" indent="-228510" algn="l" defTabSz="91406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4pPr>
      <a:lvl5pPr marL="2056634" indent="-228510" algn="l" defTabSz="91406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384033"/>
          </a:solidFill>
          <a:latin typeface="Myriad Pro" pitchFamily="34" charset="0"/>
          <a:ea typeface="+mn-ea"/>
          <a:cs typeface="+mn-cs"/>
        </a:defRPr>
      </a:lvl5pPr>
      <a:lvl6pPr marL="251365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90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18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45" indent="-228510" algn="l" defTabSz="914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3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24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45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7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00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28" algn="l" defTabSz="9140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Microsoft_Excel_97_-_2004_Worksheet1.xls"/><Relationship Id="rId7" Type="http://schemas.openxmlformats.org/officeDocument/2006/relationships/image" Target="../media/image4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Microsoft_Excel_97_-_2004_Worksheet2.xls"/><Relationship Id="rId7" Type="http://schemas.openxmlformats.org/officeDocument/2006/relationships/image" Target="../media/image43.emf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Microsoft_Excel_97_-_2004_Worksheet3.xls"/><Relationship Id="rId10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44.emf"/><Relationship Id="rId13" Type="http://schemas.openxmlformats.org/officeDocument/2006/relationships/image" Target="../media/image4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7.xml"/><Relationship Id="rId3" Type="http://schemas.openxmlformats.org/officeDocument/2006/relationships/oleObject" Target="../embeddings/oleObject4.bin"/><Relationship Id="rId4" Type="http://schemas.openxmlformats.org/officeDocument/2006/relationships/oleObject" Target="../embeddings/Microsoft_Excel_97_-_2004_Worksheet4.xls"/><Relationship Id="rId5" Type="http://schemas.openxmlformats.org/officeDocument/2006/relationships/image" Target="../media/image47.emf"/><Relationship Id="rId6" Type="http://schemas.openxmlformats.org/officeDocument/2006/relationships/oleObject" Target="../embeddings/oleObject5.bin"/><Relationship Id="rId7" Type="http://schemas.openxmlformats.org/officeDocument/2006/relationships/oleObject" Target="../embeddings/Microsoft_Excel_97_-_2004_Worksheet5.xls"/><Relationship Id="rId8" Type="http://schemas.openxmlformats.org/officeDocument/2006/relationships/image" Target="../media/image48.emf"/><Relationship Id="rId9" Type="http://schemas.openxmlformats.org/officeDocument/2006/relationships/oleObject" Target="../embeddings/oleObject6.bin"/><Relationship Id="rId10" Type="http://schemas.openxmlformats.org/officeDocument/2006/relationships/oleObject" Target="../embeddings/Microsoft_Excel_97_-_2004_Worksheet6.xls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png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9" Type="http://schemas.openxmlformats.org/officeDocument/2006/relationships/image" Target="../media/image72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jpeg"/><Relationship Id="rId10" Type="http://schemas.openxmlformats.org/officeDocument/2006/relationships/image" Target="../media/image81.emf"/><Relationship Id="rId11" Type="http://schemas.openxmlformats.org/officeDocument/2006/relationships/image" Target="../media/image82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8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4" Type="http://schemas.openxmlformats.org/officeDocument/2006/relationships/image" Target="../media/image92.tiff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9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emf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9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tiff"/><Relationship Id="rId5" Type="http://schemas.openxmlformats.org/officeDocument/2006/relationships/image" Target="../media/image106.jpe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10.jpeg"/><Relationship Id="rId3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50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wmf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14400" y="1385598"/>
            <a:ext cx="10363200" cy="147002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Integrating research into </a:t>
            </a:r>
            <a:r>
              <a:rPr lang="en-US" sz="4800" dirty="0" smtClean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/>
            </a:r>
            <a:br>
              <a:rPr lang="en-US" sz="4800" dirty="0" smtClean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</a:br>
            <a:r>
              <a:rPr lang="en-US" sz="4800" dirty="0" smtClean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Early </a:t>
            </a:r>
            <a:r>
              <a:rPr lang="en-US" sz="4800" dirty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phase trials in Melanoma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A/Prof Alex Menzies</a:t>
            </a:r>
            <a:endParaRPr lang="en-US" dirty="0"/>
          </a:p>
          <a:p>
            <a:pPr lvl="0" defTabSz="914108"/>
            <a:endParaRPr lang="en-US" sz="105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0" defTabSz="914108"/>
            <a:r>
              <a:rPr lang="en-US" sz="1800" dirty="0" smtClean="0">
                <a:latin typeface="Calibri" charset="0"/>
                <a:ea typeface="ＭＳ Ｐゴシック" charset="0"/>
                <a:cs typeface="ＭＳ Ｐゴシック" charset="0"/>
              </a:rPr>
              <a:t>Melanoma </a:t>
            </a:r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Institute Australia</a:t>
            </a:r>
          </a:p>
          <a:p>
            <a:pPr lvl="0" defTabSz="914108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Royal North Shore Hospital</a:t>
            </a:r>
          </a:p>
          <a:p>
            <a:pPr lvl="0" defTabSz="914108"/>
            <a:r>
              <a:rPr lang="en-US" sz="1800" dirty="0">
                <a:latin typeface="Calibri" charset="0"/>
                <a:ea typeface="ＭＳ Ｐゴシック" charset="0"/>
                <a:cs typeface="ＭＳ Ｐゴシック" charset="0"/>
              </a:rPr>
              <a:t>The University of Sydney</a:t>
            </a:r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" y="5894984"/>
            <a:ext cx="3241399" cy="96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ns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53" y="5867628"/>
            <a:ext cx="1184179" cy="9647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insw-logo-2013-FC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82" y="5814914"/>
            <a:ext cx="3263666" cy="9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94" y="5399605"/>
            <a:ext cx="2184365" cy="13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4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6" y="2454009"/>
            <a:ext cx="138550" cy="276991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endParaRPr lang="en-US" sz="135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Team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929" y="1922285"/>
            <a:ext cx="4149171" cy="3521855"/>
            <a:chOff x="13929" y="1922285"/>
            <a:chExt cx="4149171" cy="35218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29" y="2464344"/>
              <a:ext cx="4149171" cy="29797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7471" y="1922285"/>
              <a:ext cx="2166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Clinical Trials</a:t>
              </a:r>
              <a:endParaRPr lang="en-US" sz="24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95747" y="1471333"/>
            <a:ext cx="4503175" cy="3972807"/>
            <a:chOff x="3895747" y="1471333"/>
            <a:chExt cx="4503175" cy="39728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5747" y="2442023"/>
              <a:ext cx="4503175" cy="30021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03893" y="1471333"/>
              <a:ext cx="29883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 smtClean="0"/>
                <a:t>Biospecimen</a:t>
              </a:r>
              <a:r>
                <a:rPr lang="en-US" sz="2400" b="1" dirty="0" smtClean="0"/>
                <a:t> bank </a:t>
              </a:r>
            </a:p>
            <a:p>
              <a:pPr algn="ctr"/>
              <a:r>
                <a:rPr lang="en-US" sz="2400" b="1" dirty="0" smtClean="0"/>
                <a:t>&amp; </a:t>
              </a:r>
              <a:r>
                <a:rPr lang="en-US" sz="2400" b="1" dirty="0"/>
                <a:t>Lab </a:t>
              </a:r>
              <a:r>
                <a:rPr lang="en-US" sz="2400" b="1" dirty="0" smtClean="0"/>
                <a:t>Staff</a:t>
              </a:r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61675" y="1933657"/>
            <a:ext cx="4230325" cy="3525917"/>
            <a:chOff x="7961675" y="1933657"/>
            <a:chExt cx="4230325" cy="3525917"/>
          </a:xfrm>
        </p:grpSpPr>
        <p:grpSp>
          <p:nvGrpSpPr>
            <p:cNvPr id="5" name="Group 4"/>
            <p:cNvGrpSpPr/>
            <p:nvPr/>
          </p:nvGrpSpPr>
          <p:grpSpPr>
            <a:xfrm>
              <a:off x="7961675" y="2454009"/>
              <a:ext cx="4230325" cy="3005565"/>
              <a:chOff x="0" y="1447818"/>
              <a:chExt cx="9004300" cy="516682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447825"/>
                <a:ext cx="9004300" cy="5166822"/>
              </a:xfrm>
              <a:prstGeom prst="rect">
                <a:avLst/>
              </a:prstGeom>
            </p:spPr>
          </p:pic>
          <p:pic>
            <p:nvPicPr>
              <p:cNvPr id="21" name="Picture 2" descr="http://www.melanomanetwork.org.au/images/JohnThompson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8100" y="1447818"/>
                <a:ext cx="1346200" cy="2006601"/>
              </a:xfrm>
              <a:prstGeom prst="rect">
                <a:avLst/>
              </a:prstGeom>
              <a:noFill/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46160" y="1450944"/>
                <a:ext cx="1414208" cy="2003461"/>
              </a:xfrm>
              <a:prstGeom prst="rect">
                <a:avLst/>
              </a:prstGeom>
            </p:spPr>
          </p:pic>
        </p:grpSp>
        <p:sp>
          <p:nvSpPr>
            <p:cNvPr id="17" name="Rectangle 16"/>
            <p:cNvSpPr/>
            <p:nvPr/>
          </p:nvSpPr>
          <p:spPr>
            <a:xfrm>
              <a:off x="8976320" y="1933657"/>
              <a:ext cx="31774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Academic </a:t>
              </a:r>
              <a:r>
                <a:rPr lang="en-US" sz="2400" b="1" dirty="0"/>
                <a:t>Clinicians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53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F:\Oncology\Melanoma\TEAM\Patients\TEAM Photos\TEAM PHOTOS_K Carson\A-A WMD023\A-A Front view of L Axilla Extra Visit (V7) 22.02.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14563"/>
            <a:ext cx="2311400" cy="2057400"/>
          </a:xfrm>
          <a:prstGeom prst="rect">
            <a:avLst/>
          </a:prstGeom>
          <a:noFill/>
          <a:ln w="28575">
            <a:solidFill>
              <a:srgbClr val="00040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15" descr="Pills_Gree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5551" y="2214563"/>
            <a:ext cx="2143125" cy="2057400"/>
          </a:xfrm>
          <a:prstGeom prst="rect">
            <a:avLst/>
          </a:prstGeom>
          <a:noFill/>
          <a:ln w="28575">
            <a:solidFill>
              <a:srgbClr val="00040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8" descr="F:\Oncology\Melanoma\TEAM\Patients\TEAM Photos\TEAM PHOTOS_K Carson\A-A WMD023\A-A View of L Back Extra Visist (V7) 22.02.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2211388"/>
            <a:ext cx="2743200" cy="2057400"/>
          </a:xfrm>
          <a:prstGeom prst="rect">
            <a:avLst/>
          </a:prstGeom>
          <a:noFill/>
          <a:ln w="28575">
            <a:solidFill>
              <a:srgbClr val="00040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4" descr="F:\Oncology\Melanoma\TEAM\Patients\TEAM Photos\TEAM PHOTOS_K Carson\A-A WMD023\A-A Side view of L Axilla Extra Visit (V7) 22.02.1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211388"/>
            <a:ext cx="2489200" cy="2057400"/>
          </a:xfrm>
          <a:prstGeom prst="rect">
            <a:avLst/>
          </a:prstGeom>
          <a:noFill/>
          <a:ln w="28575">
            <a:solidFill>
              <a:srgbClr val="00040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TextBox 44"/>
          <p:cNvSpPr txBox="1">
            <a:spLocks noChangeArrowheads="1"/>
          </p:cNvSpPr>
          <p:nvPr/>
        </p:nvSpPr>
        <p:spPr bwMode="auto">
          <a:xfrm>
            <a:off x="1524007" y="4344996"/>
            <a:ext cx="1890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>
                <a:solidFill>
                  <a:srgbClr val="000000"/>
                </a:solidFill>
                <a:cs typeface="Arial" charset="0"/>
              </a:rPr>
              <a:t>Biopsy BEFORE</a:t>
            </a:r>
          </a:p>
          <a:p>
            <a:pPr eaLnBrk="1" hangingPunct="1"/>
            <a:r>
              <a:rPr lang="en-AU" sz="1800">
                <a:solidFill>
                  <a:srgbClr val="000000"/>
                </a:solidFill>
                <a:cs typeface="Arial" charset="0"/>
              </a:rPr>
              <a:t>(-7 days)</a:t>
            </a:r>
          </a:p>
        </p:txBody>
      </p:sp>
      <p:sp>
        <p:nvSpPr>
          <p:cNvPr id="52232" name="TextBox 45"/>
          <p:cNvSpPr txBox="1">
            <a:spLocks noChangeArrowheads="1"/>
          </p:cNvSpPr>
          <p:nvPr/>
        </p:nvSpPr>
        <p:spPr bwMode="auto">
          <a:xfrm>
            <a:off x="3558723" y="4344989"/>
            <a:ext cx="2330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 dirty="0">
                <a:solidFill>
                  <a:srgbClr val="000000"/>
                </a:solidFill>
                <a:cs typeface="Arial" charset="0"/>
              </a:rPr>
              <a:t>Treat </a:t>
            </a:r>
            <a:r>
              <a:rPr lang="en-AU" sz="1800">
                <a:solidFill>
                  <a:srgbClr val="000000"/>
                </a:solidFill>
                <a:cs typeface="Arial" charset="0"/>
              </a:rPr>
              <a:t>with novel drug</a:t>
            </a:r>
            <a:endParaRPr lang="en-AU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33" name="TextBox 46"/>
          <p:cNvSpPr txBox="1">
            <a:spLocks noChangeArrowheads="1"/>
          </p:cNvSpPr>
          <p:nvPr/>
        </p:nvSpPr>
        <p:spPr bwMode="auto">
          <a:xfrm>
            <a:off x="5879986" y="4344996"/>
            <a:ext cx="22749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 dirty="0">
                <a:solidFill>
                  <a:srgbClr val="000000"/>
                </a:solidFill>
                <a:cs typeface="Arial" charset="0"/>
              </a:rPr>
              <a:t>Biopsy Early During </a:t>
            </a:r>
          </a:p>
          <a:p>
            <a:pPr eaLnBrk="1" hangingPunct="1"/>
            <a:r>
              <a:rPr lang="en-AU" sz="1800" dirty="0">
                <a:solidFill>
                  <a:srgbClr val="000000"/>
                </a:solidFill>
                <a:cs typeface="Arial" charset="0"/>
              </a:rPr>
              <a:t>Treatment  (7days)</a:t>
            </a:r>
          </a:p>
        </p:txBody>
      </p:sp>
      <p:sp>
        <p:nvSpPr>
          <p:cNvPr id="52234" name="TextBox 47"/>
          <p:cNvSpPr txBox="1">
            <a:spLocks noChangeArrowheads="1"/>
          </p:cNvSpPr>
          <p:nvPr/>
        </p:nvSpPr>
        <p:spPr bwMode="auto">
          <a:xfrm>
            <a:off x="8112225" y="4344989"/>
            <a:ext cx="26603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 dirty="0">
                <a:solidFill>
                  <a:srgbClr val="000000"/>
                </a:solidFill>
                <a:cs typeface="Arial" charset="0"/>
              </a:rPr>
              <a:t>Biopsy PROGRESSION</a:t>
            </a:r>
          </a:p>
        </p:txBody>
      </p:sp>
      <p:sp>
        <p:nvSpPr>
          <p:cNvPr id="52239" name="TextBox 16"/>
          <p:cNvSpPr txBox="1">
            <a:spLocks noChangeArrowheads="1"/>
          </p:cNvSpPr>
          <p:nvPr/>
        </p:nvSpPr>
        <p:spPr bwMode="auto">
          <a:xfrm>
            <a:off x="1847873" y="5055567"/>
            <a:ext cx="8175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b="1" dirty="0">
                <a:solidFill>
                  <a:srgbClr val="FF0000"/>
                </a:solidFill>
                <a:cs typeface="Arial" charset="0"/>
              </a:rPr>
              <a:t>PRE</a:t>
            </a:r>
          </a:p>
        </p:txBody>
      </p:sp>
      <p:sp>
        <p:nvSpPr>
          <p:cNvPr id="52240" name="TextBox 17"/>
          <p:cNvSpPr txBox="1">
            <a:spLocks noChangeArrowheads="1"/>
          </p:cNvSpPr>
          <p:nvPr/>
        </p:nvSpPr>
        <p:spPr bwMode="auto">
          <a:xfrm>
            <a:off x="6240470" y="505556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b="1">
                <a:solidFill>
                  <a:srgbClr val="FF0000"/>
                </a:solidFill>
                <a:cs typeface="Arial" charset="0"/>
              </a:rPr>
              <a:t>EDT</a:t>
            </a:r>
          </a:p>
        </p:txBody>
      </p:sp>
      <p:sp>
        <p:nvSpPr>
          <p:cNvPr id="52241" name="TextBox 20"/>
          <p:cNvSpPr txBox="1">
            <a:spLocks noChangeArrowheads="1"/>
          </p:cNvSpPr>
          <p:nvPr/>
        </p:nvSpPr>
        <p:spPr bwMode="auto">
          <a:xfrm>
            <a:off x="8759826" y="4984130"/>
            <a:ext cx="10910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b="1">
                <a:solidFill>
                  <a:srgbClr val="FF0000"/>
                </a:solidFill>
                <a:cs typeface="Arial" charset="0"/>
              </a:rPr>
              <a:t>PROG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34505" y="6444044"/>
            <a:ext cx="222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mtClean="0"/>
              <a:t>Georgina </a:t>
            </a:r>
            <a:r>
              <a:rPr lang="en-AU" dirty="0" smtClean="0"/>
              <a:t>V Long, MIA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Translational Platform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336" y="6218148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PLUS blood, stool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8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/>
      <p:bldP spid="52233" grpId="0"/>
      <p:bldP spid="52234" grpId="0"/>
      <p:bldP spid="52240" grpId="0"/>
      <p:bldP spid="522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75778" y="2312247"/>
            <a:ext cx="914400" cy="1219200"/>
          </a:xfrm>
          <a:prstGeom prst="rect">
            <a:avLst/>
          </a:prstGeom>
        </p:spPr>
        <p:txBody>
          <a:bodyPr vert="horz" wrap="none" lIns="121920" tIns="60960" rIns="121920" bIns="60960" rtlCol="0" anchor="b" anchorCtr="0">
            <a:noAutofit/>
          </a:bodyPr>
          <a:lstStyle/>
          <a:p>
            <a:endParaRPr lang="en-US" b="1" dirty="0">
              <a:latin typeface="+mj-lt"/>
              <a:cs typeface="Georgia"/>
            </a:endParaRPr>
          </a:p>
        </p:txBody>
      </p:sp>
      <p:pic>
        <p:nvPicPr>
          <p:cNvPr id="6" name="Picture 5" descr="IMG_326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323" y="1595941"/>
            <a:ext cx="1926357" cy="2087219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708810" y="3719114"/>
            <a:ext cx="2084051" cy="351488"/>
          </a:xfrm>
          <a:prstGeom prst="rect">
            <a:avLst/>
          </a:prstGeom>
          <a:solidFill>
            <a:srgbClr val="31859C"/>
          </a:solidFill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+mj-lt"/>
                <a:cs typeface="Georgia"/>
              </a:rPr>
              <a:t>Tumour</a:t>
            </a:r>
            <a:endParaRPr lang="en-US" b="1" dirty="0">
              <a:solidFill>
                <a:schemeClr val="bg1"/>
              </a:solidFill>
              <a:latin typeface="+mj-lt"/>
              <a:cs typeface="Georgia"/>
            </a:endParaRPr>
          </a:p>
        </p:txBody>
      </p:sp>
      <p:pic>
        <p:nvPicPr>
          <p:cNvPr id="10" name="Picture 9" descr="IMG_326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15"/>
          <a:stretch/>
        </p:blipFill>
        <p:spPr>
          <a:xfrm>
            <a:off x="5783900" y="1595941"/>
            <a:ext cx="1893534" cy="208721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1" name="Picture 10" descr="IMG_327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628" y="1595940"/>
            <a:ext cx="1958176" cy="2087221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717815" y="5625871"/>
            <a:ext cx="2306089" cy="35148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US" dirty="0" err="1" smtClean="0">
                <a:latin typeface="+mj-lt"/>
                <a:cs typeface="Georgia"/>
              </a:rPr>
              <a:t>Immunophenotype</a:t>
            </a:r>
            <a:endParaRPr lang="en-US" dirty="0" smtClean="0">
              <a:latin typeface="+mj-lt"/>
              <a:cs typeface="Georgia"/>
            </a:endParaRPr>
          </a:p>
          <a:p>
            <a:pPr algn="ctr"/>
            <a:r>
              <a:rPr lang="en-US" dirty="0" smtClean="0">
                <a:latin typeface="+mj-lt"/>
                <a:cs typeface="Georgia"/>
              </a:rPr>
              <a:t>(PBMCs, TILs, </a:t>
            </a:r>
            <a:r>
              <a:rPr lang="en-US" dirty="0" err="1" smtClean="0">
                <a:latin typeface="+mj-lt"/>
                <a:cs typeface="Georgia"/>
              </a:rPr>
              <a:t>tumour</a:t>
            </a:r>
            <a:r>
              <a:rPr lang="en-US" dirty="0" smtClean="0">
                <a:latin typeface="+mj-lt"/>
                <a:cs typeface="Georgia"/>
              </a:rPr>
              <a:t>)</a:t>
            </a:r>
            <a:endParaRPr lang="en-US" dirty="0">
              <a:latin typeface="+mj-lt"/>
              <a:cs typeface="Georg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1945" y="3719114"/>
            <a:ext cx="1780641" cy="35148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  <a:cs typeface="Georgia"/>
              </a:rPr>
              <a:t>Blood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4140" y="1595940"/>
            <a:ext cx="1304860" cy="203176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780898" y="5540654"/>
            <a:ext cx="625553" cy="35148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US" dirty="0">
                <a:latin typeface="+mj-lt"/>
                <a:cs typeface="Georgia"/>
              </a:rPr>
              <a:t>TILs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8016" y="6398228"/>
            <a:ext cx="1929955" cy="35148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pPr algn="ctr"/>
            <a:r>
              <a:rPr lang="en-US" dirty="0" smtClean="0">
                <a:latin typeface="+mj-lt"/>
                <a:cs typeface="Georgia"/>
              </a:rPr>
              <a:t>Melanoma &amp;</a:t>
            </a:r>
            <a:endParaRPr lang="en-US" dirty="0">
              <a:latin typeface="+mj-lt"/>
              <a:cs typeface="Georgia"/>
            </a:endParaRPr>
          </a:p>
          <a:p>
            <a:pPr algn="ctr"/>
            <a:r>
              <a:rPr lang="en-US" dirty="0" err="1" smtClean="0">
                <a:latin typeface="+mj-lt"/>
                <a:cs typeface="Georgia"/>
              </a:rPr>
              <a:t>Tumour</a:t>
            </a:r>
            <a:r>
              <a:rPr lang="en-US" dirty="0" smtClean="0">
                <a:latin typeface="+mj-lt"/>
                <a:cs typeface="Georgia"/>
              </a:rPr>
              <a:t>-associated fibroblast cell lines</a:t>
            </a:r>
            <a:endParaRPr lang="en-US" dirty="0">
              <a:latin typeface="+mj-lt"/>
              <a:cs typeface="Georg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1567" y="5540654"/>
            <a:ext cx="1359330" cy="35148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US" dirty="0">
                <a:latin typeface="+mj-lt"/>
                <a:cs typeface="Georgia"/>
              </a:rPr>
              <a:t>Cytokines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88029" y="4117702"/>
            <a:ext cx="1787761" cy="1206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051765" y="4117701"/>
            <a:ext cx="624025" cy="12973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75780" y="4117702"/>
            <a:ext cx="333821" cy="12825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75790" y="4117702"/>
            <a:ext cx="1684683" cy="12825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671575" y="5450127"/>
            <a:ext cx="1087462" cy="35148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US" dirty="0" err="1" smtClean="0">
                <a:latin typeface="+mj-lt"/>
                <a:cs typeface="Georgia"/>
              </a:rPr>
              <a:t>ctDNA</a:t>
            </a:r>
            <a:endParaRPr lang="en-US" dirty="0" smtClean="0">
              <a:latin typeface="+mj-lt"/>
              <a:cs typeface="Georgi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311868" y="4119397"/>
            <a:ext cx="1806732" cy="12357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8685120" y="4119393"/>
            <a:ext cx="433480" cy="1280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118600" y="4119393"/>
            <a:ext cx="707136" cy="12514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39694" y="5474630"/>
            <a:ext cx="1359917" cy="35148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US" dirty="0" smtClean="0">
                <a:latin typeface="+mj-lt"/>
                <a:cs typeface="Georgia"/>
              </a:rPr>
              <a:t>Cytokines</a:t>
            </a:r>
          </a:p>
        </p:txBody>
      </p:sp>
      <p:cxnSp>
        <p:nvCxnSpPr>
          <p:cNvPr id="30" name="Straight Arrow Connector 29"/>
          <p:cNvCxnSpPr>
            <a:endCxn id="33" idx="1"/>
          </p:cNvCxnSpPr>
          <p:nvPr/>
        </p:nvCxnSpPr>
        <p:spPr>
          <a:xfrm>
            <a:off x="9118601" y="4119394"/>
            <a:ext cx="552974" cy="5333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671575" y="4329611"/>
            <a:ext cx="107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latin typeface="+mj-lt"/>
                <a:cs typeface="Georgia"/>
              </a:rPr>
              <a:t>HLA typing</a:t>
            </a:r>
            <a:endParaRPr lang="en-AU" dirty="0">
              <a:latin typeface="+mj-lt"/>
              <a:cs typeface="Georgia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628997" y="4117701"/>
            <a:ext cx="2046793" cy="1492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88008" y="4771579"/>
            <a:ext cx="1894868" cy="351488"/>
          </a:xfrm>
          <a:prstGeom prst="rect">
            <a:avLst/>
          </a:prstGeom>
        </p:spPr>
        <p:txBody>
          <a:bodyPr vert="horz" wrap="square" lIns="121920" tIns="60960" rIns="121920" bIns="60960" rtlCol="0" anchor="b" anchorCtr="0">
            <a:noAutofit/>
          </a:bodyPr>
          <a:lstStyle/>
          <a:p>
            <a:r>
              <a:rPr lang="en-US" dirty="0" smtClean="0">
                <a:latin typeface="+mj-lt"/>
                <a:cs typeface="Georgia"/>
              </a:rPr>
              <a:t>IHC</a:t>
            </a:r>
          </a:p>
          <a:p>
            <a:r>
              <a:rPr lang="en-US" dirty="0" smtClean="0">
                <a:latin typeface="+mj-lt"/>
                <a:cs typeface="Georgia"/>
              </a:rPr>
              <a:t>WGS</a:t>
            </a:r>
          </a:p>
          <a:p>
            <a:r>
              <a:rPr lang="en-US" dirty="0" err="1" smtClean="0">
                <a:latin typeface="+mj-lt"/>
                <a:cs typeface="Georgia"/>
              </a:rPr>
              <a:t>RNAseq</a:t>
            </a:r>
            <a:endParaRPr lang="en-US" dirty="0" smtClean="0">
              <a:latin typeface="+mj-lt"/>
              <a:cs typeface="Georgia"/>
            </a:endParaRPr>
          </a:p>
          <a:p>
            <a:r>
              <a:rPr lang="en-US" dirty="0" smtClean="0">
                <a:latin typeface="+mj-lt"/>
                <a:cs typeface="Georgia"/>
              </a:rPr>
              <a:t>Proteomics</a:t>
            </a:r>
            <a:endParaRPr lang="en-US" dirty="0">
              <a:latin typeface="+mj-lt"/>
              <a:cs typeface="Georg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41865" y="6491209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Scolyer</a:t>
            </a:r>
            <a:r>
              <a:rPr lang="en-US" dirty="0" smtClean="0"/>
              <a:t>-Long-</a:t>
            </a:r>
            <a:r>
              <a:rPr lang="en-US" dirty="0" err="1" smtClean="0"/>
              <a:t>Rizos</a:t>
            </a:r>
            <a:r>
              <a:rPr lang="en-US" dirty="0" smtClean="0"/>
              <a:t> Lab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59037" y="2492896"/>
            <a:ext cx="1237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STOOL</a:t>
            </a:r>
            <a:endParaRPr lang="en-US" sz="2400" b="1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Translational biopsy platform – lab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5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  <p:bldP spid="28" grpId="0"/>
      <p:bldP spid="3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-1240"/>
            <a:ext cx="2088232" cy="256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872" y="-99392"/>
            <a:ext cx="2304256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208" y="-2692"/>
            <a:ext cx="2448272" cy="326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4" descr="I:\Oncology\Melanoma\Clinical - Pt data, Braf\Patient Photos\Rino Tessarolo\3 Nov 2011\IMG_066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5" y="4509121"/>
            <a:ext cx="20875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881" y="4653137"/>
            <a:ext cx="22320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6" name="TextBox 6"/>
          <p:cNvSpPr txBox="1">
            <a:spLocks noChangeArrowheads="1"/>
          </p:cNvSpPr>
          <p:nvPr/>
        </p:nvSpPr>
        <p:spPr bwMode="auto">
          <a:xfrm>
            <a:off x="2351089" y="3644901"/>
            <a:ext cx="136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>
                <a:solidFill>
                  <a:srgbClr val="FFFFFF"/>
                </a:solidFill>
                <a:ea typeface="MS PGothic" charset="0"/>
                <a:cs typeface="MS PGothic" charset="0"/>
              </a:rPr>
              <a:t>Baseline</a:t>
            </a: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929938" y="2338479"/>
            <a:ext cx="2254654" cy="213144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880" y="2348880"/>
            <a:ext cx="2232248" cy="232069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216" y="2420889"/>
            <a:ext cx="2376264" cy="266729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216" y="4581128"/>
            <a:ext cx="2437954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338" y="6550223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Georgina V Long, MIA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117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MIA early phase trials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456184"/>
            <a:ext cx="10972800" cy="470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Dabrafenib</a:t>
            </a:r>
            <a:r>
              <a:rPr lang="en-US" dirty="0" smtClean="0"/>
              <a:t> phase 1</a:t>
            </a:r>
          </a:p>
          <a:p>
            <a:pPr lvl="1"/>
            <a:r>
              <a:rPr lang="en-US" dirty="0" smtClean="0"/>
              <a:t>50+ patients enrolled in 6 months </a:t>
            </a:r>
          </a:p>
          <a:p>
            <a:pPr lvl="1"/>
            <a:r>
              <a:rPr lang="en-US" dirty="0" smtClean="0"/>
              <a:t>Brain met expansion cohort</a:t>
            </a:r>
          </a:p>
          <a:p>
            <a:endParaRPr lang="en-US" dirty="0" smtClean="0"/>
          </a:p>
          <a:p>
            <a:r>
              <a:rPr lang="en-US" dirty="0" err="1" smtClean="0"/>
              <a:t>Dabrafenib</a:t>
            </a:r>
            <a:r>
              <a:rPr lang="en-US" dirty="0" smtClean="0"/>
              <a:t> + </a:t>
            </a:r>
            <a:r>
              <a:rPr lang="en-US" dirty="0" err="1" smtClean="0"/>
              <a:t>trametinib</a:t>
            </a:r>
            <a:r>
              <a:rPr lang="en-US" dirty="0" smtClean="0"/>
              <a:t> phase 1</a:t>
            </a:r>
          </a:p>
          <a:p>
            <a:pPr lvl="1"/>
            <a:r>
              <a:rPr lang="en-US" dirty="0" smtClean="0"/>
              <a:t>30+ patients enrolled in 6 months </a:t>
            </a:r>
          </a:p>
          <a:p>
            <a:pPr lvl="1"/>
            <a:endParaRPr lang="en-US" dirty="0"/>
          </a:p>
          <a:p>
            <a:r>
              <a:rPr lang="en-US" dirty="0" err="1" smtClean="0"/>
              <a:t>Pembrolizumab</a:t>
            </a:r>
            <a:r>
              <a:rPr lang="en-US" dirty="0" smtClean="0"/>
              <a:t> phase 1</a:t>
            </a:r>
          </a:p>
          <a:p>
            <a:pPr lvl="1"/>
            <a:r>
              <a:rPr lang="en-US" dirty="0" smtClean="0"/>
              <a:t>50+ patients</a:t>
            </a:r>
          </a:p>
          <a:p>
            <a:pPr lvl="1"/>
            <a:endParaRPr lang="en-US" dirty="0"/>
          </a:p>
          <a:p>
            <a:r>
              <a:rPr lang="en-US" dirty="0" smtClean="0"/>
              <a:t>Neoadjuvant, brain metastasis, </a:t>
            </a:r>
            <a:r>
              <a:rPr lang="en-US" dirty="0" err="1" smtClean="0"/>
              <a:t>intralesional</a:t>
            </a:r>
            <a:r>
              <a:rPr lang="en-US" dirty="0" smtClean="0"/>
              <a:t>, PD-1 failures</a:t>
            </a:r>
            <a:r>
              <a:rPr lang="is-IS" dirty="0" smtClean="0"/>
              <a:t>….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498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" y="1435100"/>
            <a:ext cx="5941298" cy="178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1" y="3587087"/>
            <a:ext cx="6078936" cy="185813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V600K BRAF mutations</a:t>
            </a:r>
            <a:endParaRPr 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0295568" y="1530475"/>
            <a:ext cx="1273041" cy="1077218"/>
            <a:chOff x="6578912" y="4047977"/>
            <a:chExt cx="1273166" cy="1077232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6918717" y="4047977"/>
              <a:ext cx="933361" cy="1077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D594N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K601E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T599dup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V600E &amp; L597V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V600E &amp; V600K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V600E &amp; K601E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V600R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V600_K601E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6578912" y="4690046"/>
              <a:ext cx="336973" cy="428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4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65823"/>
              </p:ext>
            </p:extLst>
          </p:nvPr>
        </p:nvGraphicFramePr>
        <p:xfrm>
          <a:off x="6378089" y="188640"/>
          <a:ext cx="4081051" cy="300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Worksheet" r:id="rId6" imgW="6299200" imgH="4051300" progId="Excel.Sheet.8">
                  <p:embed/>
                </p:oleObj>
              </mc:Choice>
              <mc:Fallback>
                <p:oleObj name="Worksheet" r:id="rId6" imgW="6299200" imgH="40513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089" y="188640"/>
                        <a:ext cx="4081051" cy="3000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787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" y="1435100"/>
            <a:ext cx="5941298" cy="178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1" y="3587087"/>
            <a:ext cx="6078936" cy="185813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V600K BRAF mutations</a:t>
            </a:r>
            <a:endParaRPr lang="en-US" dirty="0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0295568" y="1530475"/>
            <a:ext cx="1273041" cy="1077218"/>
            <a:chOff x="6578912" y="4047977"/>
            <a:chExt cx="1273166" cy="1077232"/>
          </a:xfrm>
        </p:grpSpPr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6918717" y="4047977"/>
              <a:ext cx="933361" cy="1077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D594N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K601E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T599dup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V600E &amp; L597V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V600E &amp; V600K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V600E &amp; K601E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V600R</a:t>
              </a:r>
            </a:p>
            <a:p>
              <a:pPr defTabSz="457200" eaLnBrk="1" hangingPunct="1"/>
              <a:r>
                <a:rPr lang="en-AU" sz="800" dirty="0">
                  <a:solidFill>
                    <a:srgbClr val="000000"/>
                  </a:solidFill>
                </a:rPr>
                <a:t>V600_K601E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6578912" y="4690046"/>
              <a:ext cx="336973" cy="428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4" name="Chart 7"/>
          <p:cNvGraphicFramePr>
            <a:graphicFrameLocks/>
          </p:cNvGraphicFramePr>
          <p:nvPr>
            <p:extLst/>
          </p:nvPr>
        </p:nvGraphicFramePr>
        <p:xfrm>
          <a:off x="6378089" y="188640"/>
          <a:ext cx="4081051" cy="3000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Worksheet" r:id="rId6" imgW="6299200" imgH="4051300" progId="Excel.Sheet.8">
                  <p:embed/>
                </p:oleObj>
              </mc:Choice>
              <mc:Fallback>
                <p:oleObj name="Worksheet" r:id="rId6" imgW="6299200" imgH="40513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089" y="188640"/>
                        <a:ext cx="4081051" cy="30009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168807"/>
              </p:ext>
            </p:extLst>
          </p:nvPr>
        </p:nvGraphicFramePr>
        <p:xfrm>
          <a:off x="6765340" y="3618366"/>
          <a:ext cx="4546848" cy="3319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Worksheet" r:id="rId9" imgW="8420100" imgH="4686300" progId="Excel.Sheet.8">
                  <p:embed/>
                </p:oleObj>
              </mc:Choice>
              <mc:Fallback>
                <p:oleObj name="Worksheet" r:id="rId9" imgW="8420100" imgH="468630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5340" y="3618366"/>
                        <a:ext cx="4546848" cy="33199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8397233" y="3834390"/>
            <a:ext cx="0" cy="28845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485465" y="3834390"/>
            <a:ext cx="0" cy="28845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67616" y="3224787"/>
            <a:ext cx="1284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83540" y="3208361"/>
            <a:ext cx="127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25%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31526" y="3224787"/>
            <a:ext cx="127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16951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V600K BRAF mutations</a:t>
            </a:r>
            <a:endParaRPr lang="en-US" dirty="0"/>
          </a:p>
        </p:txBody>
      </p:sp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914906"/>
              </p:ext>
            </p:extLst>
          </p:nvPr>
        </p:nvGraphicFramePr>
        <p:xfrm>
          <a:off x="6089104" y="908720"/>
          <a:ext cx="5335488" cy="337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Worksheet" r:id="rId4" imgW="8496300" imgH="4978400" progId="Excel.Sheet.8">
                  <p:embed/>
                </p:oleObj>
              </mc:Choice>
              <mc:Fallback>
                <p:oleObj name="Worksheet" r:id="rId4" imgW="8496300" imgH="497840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104" y="908720"/>
                        <a:ext cx="5335488" cy="33779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559934" y="4336784"/>
            <a:ext cx="6152690" cy="2404584"/>
            <a:chOff x="5559934" y="4336784"/>
            <a:chExt cx="6152690" cy="2404584"/>
          </a:xfrm>
        </p:grpSpPr>
        <p:graphicFrame>
          <p:nvGraphicFramePr>
            <p:cNvPr id="12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1824802"/>
                </p:ext>
              </p:extLst>
            </p:nvPr>
          </p:nvGraphicFramePr>
          <p:xfrm>
            <a:off x="8201793" y="4336784"/>
            <a:ext cx="3510831" cy="2404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" name="Worksheet" r:id="rId7" imgW="5651500" imgH="3822700" progId="Excel.Sheet.8">
                    <p:embed/>
                  </p:oleObj>
                </mc:Choice>
                <mc:Fallback>
                  <p:oleObj name="Worksheet" r:id="rId7" imgW="5651500" imgH="3822700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01793" y="4336784"/>
                          <a:ext cx="3510831" cy="2404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563073"/>
                </p:ext>
              </p:extLst>
            </p:nvPr>
          </p:nvGraphicFramePr>
          <p:xfrm>
            <a:off x="5559934" y="4336784"/>
            <a:ext cx="3515767" cy="24045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" name="Worksheet" r:id="rId10" imgW="5651500" imgH="3822700" progId="Excel.Sheet.8">
                    <p:embed/>
                  </p:oleObj>
                </mc:Choice>
                <mc:Fallback>
                  <p:oleObj name="Worksheet" r:id="rId10" imgW="5651500" imgH="3822700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9934" y="4336784"/>
                          <a:ext cx="3515767" cy="24045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71" y="1435100"/>
            <a:ext cx="4593757" cy="1379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71" y="3155040"/>
            <a:ext cx="4700177" cy="14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4869160"/>
            <a:ext cx="4469057" cy="194421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V600K BRAF mutations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40" y="1435100"/>
            <a:ext cx="5651500" cy="1587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3371666"/>
            <a:ext cx="4824536" cy="2804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1" y="1435100"/>
            <a:ext cx="4593757" cy="13790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71" y="3155040"/>
            <a:ext cx="4700177" cy="14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8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06" y="1836638"/>
            <a:ext cx="6380513" cy="1792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290" y="631699"/>
            <a:ext cx="3672408" cy="30166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7351" y="3876368"/>
            <a:ext cx="10937241" cy="2648976"/>
            <a:chOff x="487351" y="3648319"/>
            <a:chExt cx="10937241" cy="26489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351" y="4098380"/>
              <a:ext cx="6294483" cy="15628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4396" y="3648319"/>
              <a:ext cx="3520196" cy="2648976"/>
            </a:xfrm>
            <a:prstGeom prst="rect">
              <a:avLst/>
            </a:prstGeom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BRAFi</a:t>
            </a:r>
            <a:r>
              <a:rPr lang="en-US" dirty="0" smtClean="0"/>
              <a:t> for brain </a:t>
            </a:r>
            <a:r>
              <a:rPr lang="en-US" dirty="0" err="1" smtClean="0"/>
              <a:t>mets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9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Research on early phase trials – WHY?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752528"/>
          </a:xfrm>
        </p:spPr>
        <p:txBody>
          <a:bodyPr>
            <a:noAutofit/>
          </a:bodyPr>
          <a:lstStyle/>
          <a:p>
            <a:r>
              <a:rPr lang="en-US" sz="3200" dirty="0" smtClean="0"/>
              <a:t>Value add</a:t>
            </a:r>
          </a:p>
          <a:p>
            <a:r>
              <a:rPr lang="en-US" sz="3200" dirty="0" smtClean="0"/>
              <a:t>Tremendous opportunity for academic clinicians/ scientists</a:t>
            </a:r>
          </a:p>
          <a:p>
            <a:r>
              <a:rPr lang="en-US" sz="3200" dirty="0"/>
              <a:t>Sets up the institute as a world leader</a:t>
            </a:r>
          </a:p>
          <a:p>
            <a:r>
              <a:rPr lang="en-US" sz="3200" dirty="0" smtClean="0"/>
              <a:t>Ensures access to the best trials, at the earliest opportunity</a:t>
            </a:r>
          </a:p>
          <a:p>
            <a:r>
              <a:rPr lang="en-US" sz="3200" dirty="0" smtClean="0"/>
              <a:t>Spin offs into investigator-led studies</a:t>
            </a:r>
          </a:p>
          <a:p>
            <a:r>
              <a:rPr lang="en-US" sz="3200" b="1" i="1" dirty="0" smtClean="0"/>
              <a:t>Patients love it!</a:t>
            </a:r>
          </a:p>
        </p:txBody>
      </p:sp>
    </p:spTree>
    <p:extLst>
      <p:ext uri="{BB962C8B-B14F-4D97-AF65-F5344CB8AC3E}">
        <p14:creationId xmlns:p14="http://schemas.microsoft.com/office/powerpoint/2010/main" val="106031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BRAFi</a:t>
            </a:r>
            <a:r>
              <a:rPr lang="en-US" dirty="0" smtClean="0"/>
              <a:t> resistance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" y="1484784"/>
            <a:ext cx="5217531" cy="1516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086" y="841650"/>
            <a:ext cx="5142474" cy="25153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373" y="3712094"/>
            <a:ext cx="10352963" cy="3145906"/>
            <a:chOff x="14373" y="3712094"/>
            <a:chExt cx="10352963" cy="31459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73" y="3806812"/>
              <a:ext cx="5217531" cy="30511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76120" y="3712094"/>
              <a:ext cx="3191216" cy="3141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84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BRAFi</a:t>
            </a:r>
            <a:r>
              <a:rPr lang="en-US" dirty="0" smtClean="0"/>
              <a:t> resistance - collaborations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9" y="1456270"/>
            <a:ext cx="4014556" cy="2949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655" y="1196752"/>
            <a:ext cx="4349741" cy="320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688" y="1331640"/>
            <a:ext cx="3412312" cy="2784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665" y="4714757"/>
            <a:ext cx="3838311" cy="2163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045" y="4728939"/>
            <a:ext cx="3861048" cy="2094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093" y="5202260"/>
            <a:ext cx="4488939" cy="11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4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754" y="1385635"/>
            <a:ext cx="6201762" cy="2163663"/>
          </a:xfrm>
          <a:prstGeom prst="rect">
            <a:avLst/>
          </a:prstGeom>
        </p:spPr>
      </p:pic>
      <p:pic>
        <p:nvPicPr>
          <p:cNvPr id="40962" name="Picture 4" descr="E:\Oncology\Melanoma\TEAM\ASCO 2011 Morphology &amp; IHC\Photos of samples\Dr Long spain\CD4\Coombes post CD4  2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012" y="3335030"/>
            <a:ext cx="2341881" cy="17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E:\Oncology\Melanoma\TEAM\ASCO 2011 Morphology &amp; IHC\Photos of samples\Dr Long spain\CD4\coombes CD4 prog.t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9537" y="5263842"/>
            <a:ext cx="2341881" cy="17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E:\Oncology\Melanoma\TEAM\ASCO 2011 Morphology &amp; IHC\Photos of samples\Dr Long spain\CD8\coombes CD8 prog.t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112" y="5263842"/>
            <a:ext cx="2341881" cy="17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E:\Oncology\Melanoma\TEAM\ASCO 2011 Morphology &amp; IHC\Photos of samples\Dr Long spain\CD8\coombes post CD8.t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287" y="3335030"/>
            <a:ext cx="2341881" cy="17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023992" y="762299"/>
            <a:ext cx="6187426" cy="2412649"/>
            <a:chOff x="6023992" y="762299"/>
            <a:chExt cx="6187426" cy="2412649"/>
          </a:xfrm>
        </p:grpSpPr>
        <p:pic>
          <p:nvPicPr>
            <p:cNvPr id="31746" name="Picture 2" descr="E:\Oncology\Melanoma\TEAM\ASCO 2011 Morphology &amp; IHC\Photos of samples\Dr Long spain\CD4\Coombes CD4 pre.tif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9537" y="1409390"/>
              <a:ext cx="2341881" cy="1765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8" name="Picture 5" descr="E:\Oncology\Melanoma\TEAM\ASCO 2011 Morphology &amp; IHC\Photos of samples\Dr Long spain\CD8\coombes CD8 pre.tif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112" y="1409390"/>
              <a:ext cx="2341881" cy="1765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Box 31"/>
            <p:cNvSpPr txBox="1">
              <a:spLocks noChangeArrowheads="1"/>
            </p:cNvSpPr>
            <p:nvPr/>
          </p:nvSpPr>
          <p:spPr bwMode="auto">
            <a:xfrm>
              <a:off x="7717361" y="762299"/>
              <a:ext cx="1309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AU" sz="4000" dirty="0">
                  <a:solidFill>
                    <a:srgbClr val="000000"/>
                  </a:solidFill>
                </a:rPr>
                <a:t>CD8</a:t>
              </a:r>
            </a:p>
          </p:txBody>
        </p:sp>
        <p:sp>
          <p:nvSpPr>
            <p:cNvPr id="31753" name="TextBox 32"/>
            <p:cNvSpPr txBox="1">
              <a:spLocks noChangeArrowheads="1"/>
            </p:cNvSpPr>
            <p:nvPr/>
          </p:nvSpPr>
          <p:spPr bwMode="auto">
            <a:xfrm>
              <a:off x="10398648" y="776898"/>
              <a:ext cx="1309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AU" sz="4000" dirty="0">
                  <a:solidFill>
                    <a:srgbClr val="000000"/>
                  </a:solidFill>
                </a:rPr>
                <a:t>CD4</a:t>
              </a:r>
            </a:p>
          </p:txBody>
        </p:sp>
        <p:sp>
          <p:nvSpPr>
            <p:cNvPr id="31755" name="TextBox 34"/>
            <p:cNvSpPr txBox="1">
              <a:spLocks noChangeArrowheads="1"/>
            </p:cNvSpPr>
            <p:nvPr/>
          </p:nvSpPr>
          <p:spPr bwMode="auto">
            <a:xfrm>
              <a:off x="6023992" y="2112065"/>
              <a:ext cx="13754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AU" sz="1800" dirty="0" smtClean="0">
                  <a:solidFill>
                    <a:srgbClr val="000000"/>
                  </a:solidFill>
                </a:rPr>
                <a:t>Baseline</a:t>
              </a:r>
              <a:endParaRPr lang="en-AU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0973" name="TextBox 35"/>
          <p:cNvSpPr txBox="1">
            <a:spLocks noChangeArrowheads="1"/>
          </p:cNvSpPr>
          <p:nvPr/>
        </p:nvSpPr>
        <p:spPr bwMode="auto">
          <a:xfrm>
            <a:off x="5677765" y="3955373"/>
            <a:ext cx="22053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 dirty="0">
                <a:solidFill>
                  <a:srgbClr val="000000"/>
                </a:solidFill>
              </a:rPr>
              <a:t>Responding </a:t>
            </a:r>
            <a:endParaRPr lang="en-AU" sz="18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AU" sz="1800" dirty="0" smtClean="0">
                <a:solidFill>
                  <a:srgbClr val="000000"/>
                </a:solidFill>
              </a:rPr>
              <a:t>Day </a:t>
            </a:r>
            <a:r>
              <a:rPr lang="en-AU" sz="1800" dirty="0">
                <a:solidFill>
                  <a:srgbClr val="000000"/>
                </a:solidFill>
              </a:rPr>
              <a:t>7 </a:t>
            </a:r>
          </a:p>
        </p:txBody>
      </p:sp>
      <p:sp>
        <p:nvSpPr>
          <p:cNvPr id="40974" name="TextBox 36"/>
          <p:cNvSpPr txBox="1">
            <a:spLocks noChangeArrowheads="1"/>
          </p:cNvSpPr>
          <p:nvPr/>
        </p:nvSpPr>
        <p:spPr bwMode="auto">
          <a:xfrm>
            <a:off x="5597069" y="5788929"/>
            <a:ext cx="1638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>
                <a:solidFill>
                  <a:srgbClr val="000000"/>
                </a:solidFill>
              </a:rPr>
              <a:t>Progression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88561" y="3710956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a typeface="Wingdings"/>
                <a:cs typeface="Wingdings"/>
                <a:sym typeface="Wingdings"/>
              </a:rPr>
              <a:t>Melanoma Ag </a:t>
            </a:r>
            <a:r>
              <a:rPr lang="en-US" sz="3200" b="1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3200" b="1" baseline="30000" dirty="0">
              <a:ea typeface="Wingdings"/>
              <a:cs typeface="Wingdings"/>
              <a:sym typeface="Wingding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88561" y="5561846"/>
            <a:ext cx="4365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a typeface="Wingdings"/>
                <a:cs typeface="Wingdings"/>
                <a:sym typeface="Wingdings"/>
              </a:rPr>
              <a:t>Melanoma Ag </a:t>
            </a:r>
            <a:r>
              <a:rPr lang="en-US" sz="3200" b="1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3200" b="1" baseline="30000" dirty="0">
              <a:ea typeface="Wingdings"/>
              <a:cs typeface="Wingdings"/>
              <a:sym typeface="Wingding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BRAFi</a:t>
            </a:r>
            <a:r>
              <a:rPr lang="en-US" dirty="0"/>
              <a:t> and immune infiltrates</a:t>
            </a:r>
          </a:p>
        </p:txBody>
      </p:sp>
    </p:spTree>
    <p:extLst>
      <p:ext uri="{BB962C8B-B14F-4D97-AF65-F5344CB8AC3E}">
        <p14:creationId xmlns:p14="http://schemas.microsoft.com/office/powerpoint/2010/main" val="176966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3" grpId="0"/>
      <p:bldP spid="40974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4" y="1134492"/>
            <a:ext cx="5134372" cy="1915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239457"/>
            <a:ext cx="5230278" cy="112564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BRAFi</a:t>
            </a:r>
            <a:r>
              <a:rPr lang="en-US" dirty="0" smtClean="0"/>
              <a:t> toxicity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39416" y="4536285"/>
            <a:ext cx="3275856" cy="2132047"/>
            <a:chOff x="1524000" y="1"/>
            <a:chExt cx="9144010" cy="700120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3"/>
              <a:ext cx="2978100" cy="33590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419" y="1"/>
              <a:ext cx="4114591" cy="48528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2103" y="14"/>
              <a:ext cx="2060833" cy="433443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2943" y="4691230"/>
              <a:ext cx="4105067" cy="21667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3182232"/>
              <a:ext cx="2978100" cy="3818975"/>
            </a:xfrm>
            <a:prstGeom prst="rect">
              <a:avLst/>
            </a:prstGeom>
          </p:spPr>
        </p:pic>
        <p:pic>
          <p:nvPicPr>
            <p:cNvPr id="19" name="Picture 11" descr="IMG_030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883" y="4191246"/>
              <a:ext cx="2870050" cy="266675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5329469" y="1024130"/>
            <a:ext cx="6974464" cy="4806136"/>
            <a:chOff x="5421622" y="1351080"/>
            <a:chExt cx="6974464" cy="48061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12024" y="1351080"/>
              <a:ext cx="5530317" cy="21220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21622" y="3827958"/>
              <a:ext cx="6974464" cy="232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1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093" y="1866109"/>
            <a:ext cx="8742327" cy="367970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20091" y="2713232"/>
            <a:ext cx="807334" cy="94798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Oval 8"/>
          <p:cNvSpPr/>
          <p:nvPr/>
        </p:nvSpPr>
        <p:spPr>
          <a:xfrm>
            <a:off x="5942637" y="2395131"/>
            <a:ext cx="477455" cy="11111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Oval 9"/>
          <p:cNvSpPr/>
          <p:nvPr/>
        </p:nvSpPr>
        <p:spPr>
          <a:xfrm>
            <a:off x="3365821" y="2757977"/>
            <a:ext cx="807334" cy="94798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Oval 10"/>
          <p:cNvSpPr/>
          <p:nvPr/>
        </p:nvSpPr>
        <p:spPr>
          <a:xfrm>
            <a:off x="3339597" y="4089219"/>
            <a:ext cx="833559" cy="144647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2" name="Oval 11"/>
          <p:cNvSpPr/>
          <p:nvPr/>
        </p:nvSpPr>
        <p:spPr>
          <a:xfrm>
            <a:off x="6411519" y="4107663"/>
            <a:ext cx="807334" cy="143815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3" name="TextBox 12"/>
          <p:cNvSpPr txBox="1"/>
          <p:nvPr/>
        </p:nvSpPr>
        <p:spPr>
          <a:xfrm>
            <a:off x="5534629" y="1236526"/>
            <a:ext cx="18966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b="1">
                <a:solidFill>
                  <a:srgbClr val="FF0000"/>
                </a:solidFill>
              </a:rPr>
              <a:t>Acquired Resistance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181363" y="1558431"/>
            <a:ext cx="0" cy="7981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23757" y="1707990"/>
            <a:ext cx="0" cy="9461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20092" y="1454685"/>
            <a:ext cx="1790875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1350" b="1">
                <a:solidFill>
                  <a:srgbClr val="0000FF"/>
                </a:solidFill>
              </a:rPr>
              <a:t>Primary </a:t>
            </a:r>
            <a:r>
              <a:rPr lang="en-AU" sz="1350" b="1" dirty="0">
                <a:solidFill>
                  <a:srgbClr val="0000FF"/>
                </a:solidFill>
              </a:rPr>
              <a:t>Resistance</a:t>
            </a:r>
          </a:p>
        </p:txBody>
      </p:sp>
      <p:sp>
        <p:nvSpPr>
          <p:cNvPr id="19" name="Oval 18"/>
          <p:cNvSpPr/>
          <p:nvPr/>
        </p:nvSpPr>
        <p:spPr>
          <a:xfrm>
            <a:off x="9474361" y="2354306"/>
            <a:ext cx="907166" cy="1306913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0" name="Oval 19"/>
          <p:cNvSpPr/>
          <p:nvPr/>
        </p:nvSpPr>
        <p:spPr>
          <a:xfrm>
            <a:off x="9479591" y="4755026"/>
            <a:ext cx="907166" cy="780665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1" name="Oval 20"/>
          <p:cNvSpPr/>
          <p:nvPr/>
        </p:nvSpPr>
        <p:spPr>
          <a:xfrm>
            <a:off x="9070696" y="2757975"/>
            <a:ext cx="408897" cy="748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2" name="Oval 21"/>
          <p:cNvSpPr/>
          <p:nvPr/>
        </p:nvSpPr>
        <p:spPr>
          <a:xfrm>
            <a:off x="9136380" y="4738026"/>
            <a:ext cx="343212" cy="748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3" name="Oval 22"/>
          <p:cNvSpPr/>
          <p:nvPr/>
        </p:nvSpPr>
        <p:spPr>
          <a:xfrm>
            <a:off x="2930700" y="4674678"/>
            <a:ext cx="408897" cy="748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4" name="Oval 23"/>
          <p:cNvSpPr/>
          <p:nvPr/>
        </p:nvSpPr>
        <p:spPr>
          <a:xfrm>
            <a:off x="2948352" y="2784570"/>
            <a:ext cx="408897" cy="7483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5" name="Oval 24"/>
          <p:cNvSpPr/>
          <p:nvPr/>
        </p:nvSpPr>
        <p:spPr>
          <a:xfrm>
            <a:off x="5976915" y="4483115"/>
            <a:ext cx="443177" cy="10032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26" name="TextBox 25"/>
          <p:cNvSpPr txBox="1"/>
          <p:nvPr/>
        </p:nvSpPr>
        <p:spPr>
          <a:xfrm>
            <a:off x="8722732" y="5770982"/>
            <a:ext cx="1565160" cy="230826"/>
          </a:xfrm>
          <a:prstGeom prst="rect">
            <a:avLst/>
          </a:prstGeom>
          <a:solidFill>
            <a:schemeClr val="bg1"/>
          </a:solidFill>
        </p:spPr>
        <p:txBody>
          <a:bodyPr wrap="none" lIns="68574" tIns="34287" rIns="68574" bIns="34287" rtlCol="0">
            <a:spAutoFit/>
          </a:bodyPr>
          <a:lstStyle/>
          <a:p>
            <a:r>
              <a:rPr lang="en-US" sz="1050" dirty="0" err="1">
                <a:solidFill>
                  <a:srgbClr val="000000"/>
                </a:solidFill>
              </a:rPr>
              <a:t>Vilain</a:t>
            </a:r>
            <a:r>
              <a:rPr lang="en-US" sz="1050" dirty="0">
                <a:solidFill>
                  <a:srgbClr val="000000"/>
                </a:solidFill>
              </a:rPr>
              <a:t> R et al CCR 2017</a:t>
            </a:r>
            <a:endParaRPr lang="en-US" sz="1050" i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Immunotherapy research</a:t>
            </a:r>
          </a:p>
        </p:txBody>
      </p:sp>
    </p:spTree>
    <p:extLst>
      <p:ext uri="{BB962C8B-B14F-4D97-AF65-F5344CB8AC3E}">
        <p14:creationId xmlns:p14="http://schemas.microsoft.com/office/powerpoint/2010/main" val="491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16200000">
            <a:off x="-193335" y="3569825"/>
            <a:ext cx="4108801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Best % change in size of metastases*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4327" y="6369925"/>
            <a:ext cx="5944881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*n=23, using either RECIST or immune response criteria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8541" y="6532575"/>
            <a:ext cx="2074591" cy="307768"/>
          </a:xfrm>
          <a:prstGeom prst="rect">
            <a:avLst/>
          </a:prstGeom>
          <a:solidFill>
            <a:schemeClr val="bg1"/>
          </a:solidFill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Vilain</a:t>
            </a:r>
            <a:r>
              <a:rPr lang="en-US" sz="1400" dirty="0">
                <a:solidFill>
                  <a:srgbClr val="000000"/>
                </a:solidFill>
              </a:rPr>
              <a:t> R et al CCR 2017</a:t>
            </a:r>
            <a:endParaRPr lang="en-US" sz="1400" i="1" dirty="0">
              <a:solidFill>
                <a:srgbClr val="000000"/>
              </a:solidFill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/>
          </p:nvPr>
        </p:nvGraphicFramePr>
        <p:xfrm>
          <a:off x="1828801" y="1193802"/>
          <a:ext cx="83312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2819400" y="787403"/>
            <a:ext cx="2877884" cy="3026488"/>
            <a:chOff x="1752600" y="685800"/>
            <a:chExt cx="2877884" cy="22698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479" t="3563" r="53666" b="26762"/>
            <a:stretch/>
          </p:blipFill>
          <p:spPr>
            <a:xfrm>
              <a:off x="1752600" y="694267"/>
              <a:ext cx="1354667" cy="202836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602" t="3272" r="8635" b="28507"/>
            <a:stretch/>
          </p:blipFill>
          <p:spPr>
            <a:xfrm>
              <a:off x="3048000" y="685800"/>
              <a:ext cx="1346200" cy="198603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678516" y="1066800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PDL1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8000" y="2678667"/>
              <a:ext cx="15824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Macrophages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752601" y="2678667"/>
              <a:ext cx="12953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    </a:t>
              </a:r>
              <a:r>
                <a:rPr lang="en-US" dirty="0" err="1" smtClean="0">
                  <a:solidFill>
                    <a:srgbClr val="000000"/>
                  </a:solidFill>
                </a:rPr>
                <a:t>Tumour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010400" y="584201"/>
            <a:ext cx="3352800" cy="3229689"/>
            <a:chOff x="5889750" y="742950"/>
            <a:chExt cx="3352800" cy="2422266"/>
          </a:xfrm>
        </p:grpSpPr>
        <p:grpSp>
          <p:nvGrpSpPr>
            <p:cNvPr id="52" name="Group 51"/>
            <p:cNvGrpSpPr/>
            <p:nvPr/>
          </p:nvGrpSpPr>
          <p:grpSpPr>
            <a:xfrm>
              <a:off x="5889750" y="742950"/>
              <a:ext cx="3352800" cy="2422266"/>
              <a:chOff x="5181599" y="285750"/>
              <a:chExt cx="3352800" cy="2422266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31" t="3439" r="80220" b="26471"/>
              <a:stretch/>
            </p:blipFill>
            <p:spPr>
              <a:xfrm>
                <a:off x="5181599" y="438150"/>
                <a:ext cx="1718733" cy="204046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5943600" y="1123950"/>
                <a:ext cx="675185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P&lt;0.05</a:t>
                </a: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512" t="3147" r="35097" b="28216"/>
              <a:stretch/>
            </p:blipFill>
            <p:spPr>
              <a:xfrm>
                <a:off x="6858000" y="438150"/>
                <a:ext cx="1312333" cy="1998135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923261" y="2431017"/>
                <a:ext cx="1611138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Macrophages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715000" y="2431017"/>
                <a:ext cx="1219200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  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Tumour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7238999" y="285750"/>
                <a:ext cx="675185" cy="20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P&lt;0.05</a:t>
                </a:r>
              </a:p>
            </p:txBody>
          </p:sp>
        </p:grpSp>
        <p:sp>
          <p:nvSpPr>
            <p:cNvPr id="37" name="Left Bracket 36"/>
            <p:cNvSpPr/>
            <p:nvPr/>
          </p:nvSpPr>
          <p:spPr>
            <a:xfrm rot="5400000">
              <a:off x="8124623" y="771728"/>
              <a:ext cx="73152" cy="625197"/>
            </a:xfrm>
            <a:prstGeom prst="leftBracket">
              <a:avLst/>
            </a:prstGeom>
            <a:ln w="635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Left Bracket 52"/>
            <p:cNvSpPr/>
            <p:nvPr/>
          </p:nvSpPr>
          <p:spPr>
            <a:xfrm rot="5400000">
              <a:off x="6905422" y="1609928"/>
              <a:ext cx="73152" cy="625197"/>
            </a:xfrm>
            <a:prstGeom prst="leftBracket">
              <a:avLst/>
            </a:prstGeom>
            <a:ln w="6350" cmpd="sng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85150" y="1276350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PDL1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743200" y="3733800"/>
            <a:ext cx="2667000" cy="3048000"/>
            <a:chOff x="1219200" y="2571750"/>
            <a:chExt cx="2667000" cy="2286000"/>
          </a:xfrm>
        </p:grpSpPr>
        <p:sp>
          <p:nvSpPr>
            <p:cNvPr id="72" name="Rectangle 71"/>
            <p:cNvSpPr/>
            <p:nvPr/>
          </p:nvSpPr>
          <p:spPr>
            <a:xfrm>
              <a:off x="1295400" y="2647950"/>
              <a:ext cx="2590800" cy="22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219200" y="2571750"/>
              <a:ext cx="2633188" cy="2230537"/>
              <a:chOff x="1371600" y="590550"/>
              <a:chExt cx="2633188" cy="2230537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371600" y="1123950"/>
                <a:ext cx="2633188" cy="1697137"/>
                <a:chOff x="1219200" y="361950"/>
                <a:chExt cx="2633188" cy="1697137"/>
              </a:xfrm>
            </p:grpSpPr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1360" t="17640" r="53606" b="19104"/>
                <a:stretch/>
              </p:blipFill>
              <p:spPr>
                <a:xfrm>
                  <a:off x="2895600" y="361950"/>
                  <a:ext cx="956788" cy="1684866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2723" t="23070" r="53239" b="19600"/>
                <a:stretch/>
              </p:blipFill>
              <p:spPr>
                <a:xfrm>
                  <a:off x="1600200" y="514350"/>
                  <a:ext cx="838200" cy="1544737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014" t="16435" r="94113" b="23347"/>
                <a:stretch/>
              </p:blipFill>
              <p:spPr>
                <a:xfrm>
                  <a:off x="2607733" y="361950"/>
                  <a:ext cx="364067" cy="15557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7"/>
                <a:srcRect/>
                <a:stretch/>
              </p:blipFill>
              <p:spPr>
                <a:xfrm>
                  <a:off x="1219200" y="438150"/>
                  <a:ext cx="381000" cy="152400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58" name="TextBox 57"/>
              <p:cNvSpPr txBox="1"/>
              <p:nvPr/>
            </p:nvSpPr>
            <p:spPr>
              <a:xfrm>
                <a:off x="1828800" y="895350"/>
                <a:ext cx="6463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CD8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3276600" y="907018"/>
                <a:ext cx="63350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PD1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514600" y="590550"/>
                <a:ext cx="81304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T Cell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7543800" y="3837498"/>
            <a:ext cx="2590800" cy="3020507"/>
            <a:chOff x="5105400" y="3028950"/>
            <a:chExt cx="2590800" cy="2265379"/>
          </a:xfrm>
        </p:grpSpPr>
        <p:sp>
          <p:nvSpPr>
            <p:cNvPr id="74" name="Rectangle 73"/>
            <p:cNvSpPr/>
            <p:nvPr/>
          </p:nvSpPr>
          <p:spPr>
            <a:xfrm>
              <a:off x="5105400" y="3028950"/>
              <a:ext cx="2590800" cy="220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5181600" y="3028950"/>
              <a:ext cx="2218268" cy="2265379"/>
              <a:chOff x="5867400" y="1962150"/>
              <a:chExt cx="2218268" cy="2265379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5867400" y="1962150"/>
                <a:ext cx="2218268" cy="2265379"/>
                <a:chOff x="5715000" y="23283"/>
                <a:chExt cx="2218268" cy="2265379"/>
              </a:xfrm>
            </p:grpSpPr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97" t="1068" r="80446" b="18294"/>
                <a:stretch/>
              </p:blipFill>
              <p:spPr>
                <a:xfrm>
                  <a:off x="6934200" y="285750"/>
                  <a:ext cx="999068" cy="200291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477" t="1365" r="79455" b="18990"/>
                <a:stretch/>
              </p:blipFill>
              <p:spPr>
                <a:xfrm>
                  <a:off x="5715000" y="285750"/>
                  <a:ext cx="1049868" cy="2001345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71" name="TextBox 70"/>
                <p:cNvSpPr txBox="1"/>
                <p:nvPr/>
              </p:nvSpPr>
              <p:spPr>
                <a:xfrm>
                  <a:off x="6477000" y="23283"/>
                  <a:ext cx="81304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00"/>
                      </a:solidFill>
                    </a:rPr>
                    <a:t>T Cell</a:t>
                  </a:r>
                  <a:endParaRPr lang="en-US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6248400" y="2266950"/>
                <a:ext cx="646331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CD8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391400" y="2266950"/>
                <a:ext cx="63350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PD1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876" y="-164203"/>
            <a:ext cx="10959008" cy="11430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iomarkers of response – EDT biopsies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1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D1-PRE-EDT-heatmap_20170518_EAC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658" y="2510899"/>
            <a:ext cx="1836204" cy="1895709"/>
          </a:xfrm>
          <a:prstGeom prst="rect">
            <a:avLst/>
          </a:prstGeom>
        </p:spPr>
      </p:pic>
      <p:pic>
        <p:nvPicPr>
          <p:cNvPr id="9" name="Picture 8" descr="PD1-PRE-EDT-heatmap_20170518_EACR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870" y="2780928"/>
            <a:ext cx="607883" cy="1305296"/>
          </a:xfrm>
          <a:prstGeom prst="rect">
            <a:avLst/>
          </a:prstGeom>
        </p:spPr>
      </p:pic>
      <p:pic>
        <p:nvPicPr>
          <p:cNvPr id="10" name="Picture 2" descr="\\tsclient\CAMMIE\01-MIA\01.3_Tuba\Analysis-01\heatmap\meta_data\mdata_PD1i_updated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/>
        </p:blipFill>
        <p:spPr bwMode="auto">
          <a:xfrm>
            <a:off x="6798078" y="1916833"/>
            <a:ext cx="1296144" cy="35496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1634" y="4671139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charset="2"/>
              <a:buAutoNum type="arabicPlain"/>
            </a:pPr>
            <a:r>
              <a:rPr lang="en-US" sz="1350" dirty="0"/>
              <a:t>Good responders </a:t>
            </a:r>
            <a:r>
              <a:rPr lang="mr-IN" sz="1350" dirty="0"/>
              <a:t>–</a:t>
            </a:r>
            <a:r>
              <a:rPr lang="en-US" sz="1350" dirty="0"/>
              <a:t> </a:t>
            </a:r>
            <a:r>
              <a:rPr lang="en-US" sz="1350" b="1" dirty="0"/>
              <a:t>before</a:t>
            </a:r>
            <a:r>
              <a:rPr lang="en-US" sz="1350" dirty="0"/>
              <a:t> treatment</a:t>
            </a:r>
          </a:p>
          <a:p>
            <a:pPr marL="257175" indent="-257175">
              <a:buFont typeface="Wingdings" charset="2"/>
              <a:buAutoNum type="arabicPlain"/>
            </a:pPr>
            <a:r>
              <a:rPr lang="en-US" sz="1350" dirty="0"/>
              <a:t>Good responders </a:t>
            </a:r>
            <a:r>
              <a:rPr lang="mr-IN" sz="1350" dirty="0"/>
              <a:t>–</a:t>
            </a:r>
            <a:r>
              <a:rPr lang="en-US" sz="1350" dirty="0"/>
              <a:t> </a:t>
            </a:r>
            <a:r>
              <a:rPr lang="en-US" sz="1350" b="1" dirty="0">
                <a:solidFill>
                  <a:srgbClr val="800000"/>
                </a:solidFill>
              </a:rPr>
              <a:t>during </a:t>
            </a:r>
            <a:r>
              <a:rPr lang="en-US" sz="1350" dirty="0"/>
              <a:t>treatment</a:t>
            </a:r>
          </a:p>
          <a:p>
            <a:pPr marL="257175" indent="-257175">
              <a:buFont typeface="Wingdings" charset="2"/>
              <a:buAutoNum type="arabicPlain"/>
            </a:pPr>
            <a:r>
              <a:rPr lang="en-US" sz="1350" dirty="0"/>
              <a:t>Poor responders </a:t>
            </a:r>
            <a:r>
              <a:rPr lang="mr-IN" sz="1350" dirty="0"/>
              <a:t>–</a:t>
            </a:r>
            <a:r>
              <a:rPr lang="en-US" sz="1350" dirty="0"/>
              <a:t> </a:t>
            </a:r>
            <a:r>
              <a:rPr lang="en-US" sz="1350" b="1" dirty="0"/>
              <a:t>before</a:t>
            </a:r>
            <a:r>
              <a:rPr lang="en-US" sz="1350" dirty="0"/>
              <a:t> treatment</a:t>
            </a:r>
          </a:p>
          <a:p>
            <a:pPr marL="257175" indent="-257175">
              <a:buFont typeface="Wingdings" charset="2"/>
              <a:buAutoNum type="arabicPlain"/>
            </a:pPr>
            <a:r>
              <a:rPr lang="en-US" sz="1350" dirty="0"/>
              <a:t>Poor responders </a:t>
            </a:r>
            <a:r>
              <a:rPr lang="mr-IN" sz="1350" dirty="0"/>
              <a:t>–</a:t>
            </a:r>
            <a:r>
              <a:rPr lang="en-US" sz="1350" dirty="0"/>
              <a:t> </a:t>
            </a:r>
            <a:r>
              <a:rPr lang="en-US" sz="1350" b="1" dirty="0">
                <a:solidFill>
                  <a:srgbClr val="800000"/>
                </a:solidFill>
              </a:rPr>
              <a:t>during</a:t>
            </a:r>
            <a:r>
              <a:rPr lang="en-US" sz="1350" dirty="0"/>
              <a:t> treatment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1634" y="2510898"/>
            <a:ext cx="2808312" cy="210623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609946" y="1820493"/>
            <a:ext cx="1026120" cy="7020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609946" y="4617132"/>
            <a:ext cx="1080120" cy="70207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19245" y="1754814"/>
            <a:ext cx="11341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1 2 3 4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810338" y="1991011"/>
            <a:ext cx="13854" cy="735913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24192" y="2348881"/>
            <a:ext cx="18362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solidFill>
                  <a:schemeClr val="accent4">
                    <a:lumMod val="50000"/>
                  </a:schemeClr>
                </a:solidFill>
              </a:rPr>
              <a:t>IFNy</a:t>
            </a:r>
            <a:r>
              <a:rPr lang="en-US" sz="1050" b="1" dirty="0">
                <a:solidFill>
                  <a:schemeClr val="accent4">
                    <a:lumMod val="50000"/>
                  </a:schemeClr>
                </a:solidFill>
              </a:rPr>
              <a:t> signatures</a:t>
            </a:r>
            <a:endParaRPr lang="en-AU" sz="105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824192" y="2780928"/>
            <a:ext cx="0" cy="864000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8198" y="3050960"/>
            <a:ext cx="16201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900" b="1" dirty="0">
                <a:solidFill>
                  <a:schemeClr val="accent3">
                    <a:lumMod val="50000"/>
                  </a:schemeClr>
                </a:solidFill>
              </a:rPr>
              <a:t>CD8 T-cell markers and </a:t>
            </a:r>
            <a:r>
              <a:rPr lang="en-AU" sz="900" b="1" dirty="0" err="1">
                <a:solidFill>
                  <a:schemeClr val="accent3">
                    <a:lumMod val="50000"/>
                  </a:schemeClr>
                </a:solidFill>
              </a:rPr>
              <a:t>cytolytic</a:t>
            </a:r>
            <a:r>
              <a:rPr lang="en-AU" sz="900" b="1" dirty="0">
                <a:solidFill>
                  <a:schemeClr val="accent3">
                    <a:lumMod val="50000"/>
                  </a:schemeClr>
                </a:solidFill>
              </a:rPr>
              <a:t> immune response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824192" y="3645024"/>
            <a:ext cx="0" cy="183620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24192" y="4401110"/>
            <a:ext cx="16201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900" b="1" dirty="0">
                <a:solidFill>
                  <a:schemeClr val="bg2">
                    <a:lumMod val="50000"/>
                  </a:schemeClr>
                </a:solidFill>
              </a:rPr>
              <a:t>MAPK signatures and general immune signalling pathways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78198" y="2996952"/>
            <a:ext cx="1592796" cy="486054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6390412" y="6425465"/>
            <a:ext cx="5801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 err="1"/>
              <a:t>Nur</a:t>
            </a:r>
            <a:r>
              <a:rPr lang="en-AU" sz="1350" dirty="0"/>
              <a:t> Gide (PhD student) &amp; </a:t>
            </a:r>
            <a:r>
              <a:rPr lang="en-AU" sz="1350" dirty="0" err="1"/>
              <a:t>Querk</a:t>
            </a:r>
            <a:r>
              <a:rPr lang="en-AU" sz="1350" dirty="0"/>
              <a:t> (Post-doctoral fellow); Long-</a:t>
            </a:r>
            <a:r>
              <a:rPr lang="en-AU" sz="1350" dirty="0" err="1"/>
              <a:t>Scolyer</a:t>
            </a:r>
            <a:r>
              <a:rPr lang="en-AU" sz="1350" dirty="0"/>
              <a:t> Lab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Biomarkers of response - </a:t>
            </a:r>
            <a:r>
              <a:rPr lang="en-US" dirty="0" err="1" smtClean="0"/>
              <a:t>RNAseq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8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2.VECTRA\Data results\Tuba\NEW BATCH ALL\SP15-14128_[14849,58108]_composite_image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97" y="2132856"/>
            <a:ext cx="4500563" cy="33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:\2.VECTRA\Data results\Tuba\NEW BATCH ALL\SP13-15048_[16096,62709]_composite_image.t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2132856"/>
            <a:ext cx="452601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5520" y="165375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Good responder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7536160" y="16288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Poor responder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196408" y="3645024"/>
            <a:ext cx="971600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b="1" dirty="0">
                <a:solidFill>
                  <a:srgbClr val="55E33D"/>
                </a:solidFill>
              </a:rPr>
              <a:t>CD8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b="1" dirty="0">
                <a:solidFill>
                  <a:srgbClr val="FF0000"/>
                </a:solidFill>
              </a:rPr>
              <a:t>PD1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b="1" dirty="0">
                <a:solidFill>
                  <a:srgbClr val="00FFFF"/>
                </a:solidFill>
              </a:rPr>
              <a:t>PDL1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b="1" dirty="0">
                <a:solidFill>
                  <a:srgbClr val="EB0FCC"/>
                </a:solidFill>
              </a:rPr>
              <a:t>FOXP3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b="1" dirty="0">
                <a:solidFill>
                  <a:srgbClr val="FF9900"/>
                </a:solidFill>
              </a:rPr>
              <a:t>SOX10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100" b="1" dirty="0">
                <a:solidFill>
                  <a:srgbClr val="2D15E1"/>
                </a:solidFill>
              </a:rPr>
              <a:t>DAPI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6142" y="6413500"/>
            <a:ext cx="513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</a:t>
            </a:r>
            <a:r>
              <a:rPr lang="en-US" dirty="0" err="1" smtClean="0"/>
              <a:t>Nur</a:t>
            </a:r>
            <a:r>
              <a:rPr lang="en-US" dirty="0" smtClean="0"/>
              <a:t> Gide, PhD Student, </a:t>
            </a:r>
            <a:r>
              <a:rPr lang="en-US" dirty="0" err="1" smtClean="0"/>
              <a:t>Wilmott</a:t>
            </a:r>
            <a:r>
              <a:rPr lang="en-US" dirty="0" smtClean="0"/>
              <a:t>, Long-</a:t>
            </a:r>
            <a:r>
              <a:rPr lang="en-US" dirty="0" err="1" smtClean="0"/>
              <a:t>Scolyer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Biomarkers of PD-1 response </a:t>
            </a:r>
            <a:r>
              <a:rPr lang="en-US" dirty="0" smtClean="0"/>
              <a:t>- Multiplex IHC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82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0E19FD-6475-4B92-83F3-C1AC2D34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ctDNA</a:t>
            </a:r>
            <a:r>
              <a:rPr lang="en-AU" dirty="0"/>
              <a:t> </a:t>
            </a:r>
            <a:r>
              <a:rPr lang="en-AU" dirty="0" smtClean="0"/>
              <a:t>and immunotherapy</a:t>
            </a: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BF466B0-8971-4FBA-B8BD-241B009EB4F9}"/>
              </a:ext>
            </a:extLst>
          </p:cNvPr>
          <p:cNvGrpSpPr/>
          <p:nvPr/>
        </p:nvGrpSpPr>
        <p:grpSpPr>
          <a:xfrm>
            <a:off x="7876863" y="2994276"/>
            <a:ext cx="2173406" cy="1177120"/>
            <a:chOff x="8375177" y="2729552"/>
            <a:chExt cx="2897874" cy="156949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AD862375-FBA1-4E80-BEF8-FDFE40554A71}"/>
                </a:ext>
              </a:extLst>
            </p:cNvPr>
            <p:cNvSpPr/>
            <p:nvPr/>
          </p:nvSpPr>
          <p:spPr>
            <a:xfrm>
              <a:off x="8447964" y="2859206"/>
              <a:ext cx="2825087" cy="1439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FF620B1A-C31D-4530-93B7-D31BF95374B2}"/>
                </a:ext>
              </a:extLst>
            </p:cNvPr>
            <p:cNvSpPr/>
            <p:nvPr/>
          </p:nvSpPr>
          <p:spPr>
            <a:xfrm>
              <a:off x="8375177" y="2729552"/>
              <a:ext cx="1137314" cy="1392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6" y="1212598"/>
            <a:ext cx="5292821" cy="2084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54970"/>
            <a:ext cx="4729082" cy="3795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095" y="3645024"/>
            <a:ext cx="3848651" cy="30538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86331" y="961987"/>
            <a:ext cx="3076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= undetectable throughout</a:t>
            </a:r>
          </a:p>
          <a:p>
            <a:r>
              <a:rPr lang="en-US" dirty="0" smtClean="0"/>
              <a:t>B = detectable then fell</a:t>
            </a:r>
          </a:p>
          <a:p>
            <a:r>
              <a:rPr lang="en-US" dirty="0" smtClean="0"/>
              <a:t>C = detectable throughout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18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100" y="74259"/>
            <a:ext cx="6400800" cy="644600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latin typeface="+mj-lt"/>
              </a:rPr>
              <a:t>Stage IV Melanoma, </a:t>
            </a:r>
            <a:r>
              <a:rPr lang="en-AU" dirty="0" err="1" smtClean="0">
                <a:latin typeface="+mj-lt"/>
              </a:rPr>
              <a:t>Pt</a:t>
            </a:r>
            <a:r>
              <a:rPr lang="en-AU" dirty="0" smtClean="0">
                <a:latin typeface="+mj-lt"/>
              </a:rPr>
              <a:t> MTP</a:t>
            </a:r>
            <a:endParaRPr lang="en-AU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147391"/>
            <a:ext cx="6388100" cy="478223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829300" y="1866900"/>
            <a:ext cx="12700" cy="1117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803900" y="4216400"/>
            <a:ext cx="0" cy="1244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912100" y="1866900"/>
            <a:ext cx="0" cy="12446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49500" y="3505200"/>
            <a:ext cx="7239000" cy="255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Research on early phase trials – </a:t>
            </a:r>
            <a:r>
              <a:rPr lang="en-US" dirty="0" smtClean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HOW?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240160"/>
            <a:ext cx="10972800" cy="5357192"/>
          </a:xfrm>
        </p:spPr>
        <p:txBody>
          <a:bodyPr>
            <a:normAutofit/>
          </a:bodyPr>
          <a:lstStyle/>
          <a:p>
            <a:r>
              <a:rPr lang="en-US" dirty="0" smtClean="0"/>
              <a:t>Good staff</a:t>
            </a:r>
          </a:p>
          <a:p>
            <a:endParaRPr lang="en-US" dirty="0" smtClean="0"/>
          </a:p>
          <a:p>
            <a:r>
              <a:rPr lang="en-US" dirty="0" smtClean="0"/>
              <a:t>Detailed clinical database</a:t>
            </a:r>
          </a:p>
          <a:p>
            <a:endParaRPr lang="en-US" dirty="0" smtClean="0"/>
          </a:p>
          <a:p>
            <a:r>
              <a:rPr lang="en-US" dirty="0" err="1" smtClean="0"/>
              <a:t>Biospecimen</a:t>
            </a:r>
            <a:r>
              <a:rPr lang="en-US" dirty="0" smtClean="0"/>
              <a:t> collection program and database</a:t>
            </a:r>
          </a:p>
          <a:p>
            <a:endParaRPr lang="en-US" dirty="0"/>
          </a:p>
          <a:p>
            <a:r>
              <a:rPr lang="en-US" dirty="0"/>
              <a:t>Good </a:t>
            </a:r>
            <a:r>
              <a:rPr lang="en-US" dirty="0" smtClean="0"/>
              <a:t>trials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0E19FD-6475-4B92-83F3-C1AC2D34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ctDNA</a:t>
            </a:r>
            <a:r>
              <a:rPr lang="en-AU" dirty="0"/>
              <a:t> </a:t>
            </a:r>
            <a:r>
              <a:rPr lang="en-AU" dirty="0" smtClean="0"/>
              <a:t>and immunotherapy</a:t>
            </a: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BF466B0-8971-4FBA-B8BD-241B009EB4F9}"/>
              </a:ext>
            </a:extLst>
          </p:cNvPr>
          <p:cNvGrpSpPr/>
          <p:nvPr/>
        </p:nvGrpSpPr>
        <p:grpSpPr>
          <a:xfrm>
            <a:off x="7876863" y="2994276"/>
            <a:ext cx="2173406" cy="1177120"/>
            <a:chOff x="8375177" y="2729552"/>
            <a:chExt cx="2897874" cy="156949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AD862375-FBA1-4E80-BEF8-FDFE40554A71}"/>
                </a:ext>
              </a:extLst>
            </p:cNvPr>
            <p:cNvSpPr/>
            <p:nvPr/>
          </p:nvSpPr>
          <p:spPr>
            <a:xfrm>
              <a:off x="8447964" y="2859206"/>
              <a:ext cx="2825087" cy="1439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FF620B1A-C31D-4530-93B7-D31BF95374B2}"/>
                </a:ext>
              </a:extLst>
            </p:cNvPr>
            <p:cNvSpPr/>
            <p:nvPr/>
          </p:nvSpPr>
          <p:spPr>
            <a:xfrm>
              <a:off x="8375177" y="2729552"/>
              <a:ext cx="1137314" cy="1392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20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6668576" cy="1871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629" y="1916832"/>
            <a:ext cx="4850979" cy="3811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488" y="3674013"/>
            <a:ext cx="4461938" cy="292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Immunotherapy for brain metastases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352236"/>
            <a:ext cx="6696744" cy="1528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3284984"/>
            <a:ext cx="5795331" cy="2664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5" y="2996952"/>
            <a:ext cx="498472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3460187" y="2240671"/>
            <a:ext cx="7123592" cy="1504158"/>
          </a:xfrm>
          <a:prstGeom prst="rightArrow">
            <a:avLst/>
          </a:prstGeom>
          <a:solidFill>
            <a:srgbClr val="3192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672211" y="2334926"/>
            <a:ext cx="3202" cy="838190"/>
          </a:xfrm>
          <a:prstGeom prst="line">
            <a:avLst/>
          </a:prstGeom>
          <a:ln w="152400">
            <a:solidFill>
              <a:srgbClr val="319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583492" y="2187593"/>
            <a:ext cx="0" cy="982758"/>
          </a:xfrm>
          <a:prstGeom prst="line">
            <a:avLst/>
          </a:prstGeom>
          <a:ln w="152400">
            <a:solidFill>
              <a:srgbClr val="319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198247" y="1731114"/>
            <a:ext cx="1803050" cy="2496740"/>
          </a:xfrm>
          <a:prstGeom prst="roundRect">
            <a:avLst>
              <a:gd name="adj" fmla="val 10566"/>
            </a:avLst>
          </a:prstGeom>
          <a:solidFill>
            <a:srgbClr val="3192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500" b="1" dirty="0">
                <a:solidFill>
                  <a:srgbClr val="000000"/>
                </a:solidFill>
                <a:latin typeface="+mj-lt"/>
                <a:cs typeface="Calibri" pitchFamily="34" charset="0"/>
              </a:rPr>
              <a:t>Stage III Bulky </a:t>
            </a:r>
            <a:r>
              <a:rPr lang="en-US" sz="1500" b="1" dirty="0" err="1">
                <a:solidFill>
                  <a:srgbClr val="000000"/>
                </a:solidFill>
                <a:latin typeface="+mj-lt"/>
                <a:cs typeface="Calibri" pitchFamily="34" charset="0"/>
              </a:rPr>
              <a:t>Resectable</a:t>
            </a:r>
            <a:endParaRPr lang="en-US" sz="45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  <a:p>
            <a:pPr marL="266700" indent="-266700">
              <a:spcAft>
                <a:spcPts val="675"/>
              </a:spcAft>
              <a:buFont typeface="Wingdings" pitchFamily="2" charset="2"/>
              <a:buChar char="ü"/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  <a:cs typeface="Calibri" pitchFamily="34" charset="0"/>
              </a:rPr>
              <a:t>Able to have:</a:t>
            </a:r>
          </a:p>
          <a:p>
            <a:pPr marL="313200" lvl="1" indent="-132300">
              <a:spcAft>
                <a:spcPts val="675"/>
              </a:spcAft>
              <a:buFont typeface="Arial"/>
              <a:buChar char="•"/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  <a:cs typeface="Calibri" pitchFamily="34" charset="0"/>
              </a:rPr>
              <a:t>Two Biopsies</a:t>
            </a:r>
          </a:p>
          <a:p>
            <a:pPr marL="313200" lvl="1" indent="-132300">
              <a:spcAft>
                <a:spcPts val="675"/>
              </a:spcAft>
              <a:buFont typeface="Arial"/>
              <a:buChar char="•"/>
              <a:defRPr/>
            </a:pPr>
            <a:r>
              <a:rPr lang="en-US" sz="1350" dirty="0">
                <a:solidFill>
                  <a:srgbClr val="000000"/>
                </a:solidFill>
                <a:latin typeface="+mj-lt"/>
                <a:cs typeface="Calibri" pitchFamily="34" charset="0"/>
              </a:rPr>
              <a:t>Completion </a:t>
            </a:r>
            <a:r>
              <a:rPr lang="en-US" sz="1350" dirty="0" smtClean="0">
                <a:solidFill>
                  <a:srgbClr val="000000"/>
                </a:solidFill>
                <a:latin typeface="+mj-lt"/>
                <a:cs typeface="Calibri" pitchFamily="34" charset="0"/>
              </a:rPr>
              <a:t>Dissection</a:t>
            </a:r>
            <a:endParaRPr lang="en-US" sz="1350" dirty="0">
              <a:solidFill>
                <a:srgbClr val="000000"/>
              </a:solidFill>
              <a:latin typeface="+mj-lt"/>
              <a:cs typeface="Calibri" pitchFamily="34" charset="0"/>
            </a:endParaRPr>
          </a:p>
          <a:p>
            <a:pPr>
              <a:spcAft>
                <a:spcPts val="675"/>
              </a:spcAft>
              <a:defRPr/>
            </a:pPr>
            <a:endParaRPr lang="en-US" sz="1500" b="1" dirty="0">
              <a:solidFill>
                <a:srgbClr val="00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29285" y="1799532"/>
            <a:ext cx="1032386" cy="595250"/>
          </a:xfrm>
          <a:prstGeom prst="roundRect">
            <a:avLst/>
          </a:prstGeom>
          <a:solidFill>
            <a:srgbClr val="3192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 PRE  </a:t>
            </a:r>
            <a:r>
              <a:rPr lang="en-AU" b="1" dirty="0" err="1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Bx</a:t>
            </a:r>
            <a:endParaRPr lang="en-AU" b="1" dirty="0">
              <a:solidFill>
                <a:srgbClr val="000000"/>
              </a:solidFill>
              <a:latin typeface="Arial Narrow"/>
              <a:ea typeface="Batang"/>
              <a:cs typeface="Times New Roman"/>
            </a:endParaRPr>
          </a:p>
          <a:p>
            <a:pPr algn="ctr">
              <a:defRPr/>
            </a:pPr>
            <a:r>
              <a:rPr lang="en-AU" sz="105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(multiple core)</a:t>
            </a:r>
            <a:endParaRPr lang="en-AU" sz="105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95134" y="2673970"/>
            <a:ext cx="906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816" marR="53816"/>
            <a:r>
              <a:rPr lang="en-AU" sz="120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Screening</a:t>
            </a:r>
          </a:p>
          <a:p>
            <a:pPr marL="53816" marR="53816"/>
            <a:r>
              <a:rPr lang="en-AU" sz="120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7-14 day </a:t>
            </a:r>
            <a:endParaRPr lang="en-AU" sz="120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50633" y="1802297"/>
            <a:ext cx="1043154" cy="595250"/>
          </a:xfrm>
          <a:prstGeom prst="roundRect">
            <a:avLst/>
          </a:prstGeom>
          <a:solidFill>
            <a:srgbClr val="3192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 EDT  </a:t>
            </a:r>
            <a:r>
              <a:rPr lang="en-AU" b="1" dirty="0" err="1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Bx</a:t>
            </a:r>
            <a:endParaRPr lang="en-AU" b="1" dirty="0">
              <a:solidFill>
                <a:srgbClr val="000000"/>
              </a:solidFill>
              <a:latin typeface="Arial Narrow"/>
              <a:ea typeface="Batang"/>
              <a:cs typeface="Times New Roman"/>
            </a:endParaRPr>
          </a:p>
          <a:p>
            <a:pPr algn="ctr">
              <a:defRPr/>
            </a:pPr>
            <a:r>
              <a:rPr lang="en-AU" sz="105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(multiple core)</a:t>
            </a:r>
            <a:endParaRPr lang="en-AU" sz="105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8527" y="2688986"/>
            <a:ext cx="746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" marR="53816"/>
            <a:r>
              <a:rPr lang="en-AU" sz="120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Day 4-7</a:t>
            </a:r>
            <a:endParaRPr lang="en-AU" sz="120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998229" y="2350895"/>
            <a:ext cx="0" cy="819457"/>
          </a:xfrm>
          <a:prstGeom prst="line">
            <a:avLst/>
          </a:prstGeom>
          <a:ln w="152400">
            <a:solidFill>
              <a:srgbClr val="319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476652" y="1799532"/>
            <a:ext cx="1043154" cy="595250"/>
          </a:xfrm>
          <a:prstGeom prst="roundRect">
            <a:avLst/>
          </a:prstGeom>
          <a:solidFill>
            <a:srgbClr val="3192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35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Completion Dissection</a:t>
            </a:r>
            <a:endParaRPr lang="en-AU" sz="135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38135" y="2754002"/>
            <a:ext cx="11708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" marR="53816"/>
            <a:r>
              <a:rPr lang="en-AU" sz="120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Week 6-12</a:t>
            </a:r>
            <a:endParaRPr lang="en-AU" sz="120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166906" y="3021596"/>
            <a:ext cx="2023968" cy="34554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35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DRUG COMBINATION  for 6-12 WEEKS </a:t>
            </a:r>
            <a:endParaRPr lang="en-AU" sz="135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6396" y="3965400"/>
            <a:ext cx="1059138" cy="10299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8525" y="3964671"/>
            <a:ext cx="1081214" cy="1045383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9895985" y="2351373"/>
            <a:ext cx="0" cy="819457"/>
          </a:xfrm>
          <a:prstGeom prst="line">
            <a:avLst/>
          </a:prstGeom>
          <a:ln w="152400">
            <a:solidFill>
              <a:srgbClr val="319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9550210" y="1424851"/>
            <a:ext cx="1043154" cy="595250"/>
          </a:xfrm>
          <a:prstGeom prst="roundRect">
            <a:avLst/>
          </a:prstGeom>
          <a:solidFill>
            <a:srgbClr val="3192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35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Progress?</a:t>
            </a:r>
            <a:endParaRPr lang="en-AU" sz="135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10085476" y="1869529"/>
            <a:ext cx="0" cy="819457"/>
          </a:xfrm>
          <a:prstGeom prst="line">
            <a:avLst/>
          </a:prstGeom>
          <a:ln w="152400">
            <a:solidFill>
              <a:srgbClr val="3192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214939" y="3027610"/>
            <a:ext cx="2646947" cy="33952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35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DRUG COMBINATION to </a:t>
            </a:r>
          </a:p>
          <a:p>
            <a:pPr algn="ctr">
              <a:defRPr/>
            </a:pPr>
            <a:r>
              <a:rPr lang="en-AU" sz="1350" b="1" dirty="0">
                <a:solidFill>
                  <a:srgbClr val="000000"/>
                </a:solidFill>
                <a:latin typeface="Arial Narrow"/>
                <a:ea typeface="Batang"/>
                <a:cs typeface="Times New Roman"/>
              </a:rPr>
              <a:t>52 WEEKS </a:t>
            </a:r>
            <a:endParaRPr lang="en-AU" sz="1350" dirty="0">
              <a:solidFill>
                <a:srgbClr val="000000"/>
              </a:solidFill>
              <a:latin typeface="Bell MT"/>
              <a:ea typeface="Calibri"/>
              <a:cs typeface="Times New Roman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026" y="3989442"/>
            <a:ext cx="1488106" cy="1004306"/>
          </a:xfrm>
          <a:prstGeom prst="rect">
            <a:avLst/>
          </a:prstGeom>
        </p:spPr>
      </p:pic>
      <p:pic>
        <p:nvPicPr>
          <p:cNvPr id="22" name="Picture 7" descr="F:\Oncology\Melanoma\TEAM\Patients\TEAM Photos\TEAM PHOTOS_K Carson\A-A WMD023\A-A Front view of L Axilla Extra Visit (V7) 22.02.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202306" y="3912671"/>
            <a:ext cx="1391058" cy="12381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Neoadjuvant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84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2839700" y="9346474"/>
          <a:ext cx="7082246" cy="5877774"/>
        </p:xfrm>
        <a:graphic>
          <a:graphicData uri="http://schemas.openxmlformats.org/drawingml/2006/table">
            <a:tbl>
              <a:tblPr/>
              <a:tblGrid>
                <a:gridCol w="64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16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89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53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62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5685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895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6531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97749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Patient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Mutation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PATHOL.</a:t>
                      </a:r>
                    </a:p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Response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RECIST Response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FDG-PET Response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Baseline DNA*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Recurrence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Follow up (months)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84">
                        <a:alpha val="45097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1^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+21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7749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2^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43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local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@11 mo D+T 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+21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7^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+12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7749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10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distant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@12mo D+T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+14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12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+11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13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+11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14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21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9184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+5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3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+19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17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+7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15^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+9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19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+5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6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+16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16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+8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97749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4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V600K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SD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178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明朝" charset="-128"/>
                        </a:rPr>
                        <a:t>local+distant @5.5 mo D+T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15</a:t>
                      </a:r>
                      <a:r>
                        <a:rPr kumimoji="0" lang="en-US" alt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Ŧ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5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 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SD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+15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8^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SD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+12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18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SD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+4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20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V600E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Non-CR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SD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IP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+4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33157"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 RATE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9/19 (47%)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9/19 (47%)</a:t>
                      </a:r>
                    </a:p>
                  </a:txBody>
                  <a:tcPr marL="9525" marR="9525" marT="9523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10/19 (53%)</a:t>
                      </a: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2163763" eaLnBrk="0" hangingPunct="0">
                        <a:spcBef>
                          <a:spcPct val="20000"/>
                        </a:spcBef>
                        <a:buFont typeface="Arial" charset="0"/>
                        <a:defRPr sz="69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2163763" eaLnBrk="0" hangingPunct="0">
                        <a:spcBef>
                          <a:spcPct val="20000"/>
                        </a:spcBef>
                        <a:buFont typeface="Arial" charset="0"/>
                        <a:defRPr sz="6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5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2163763" eaLnBrk="0" hangingPunct="0">
                        <a:spcBef>
                          <a:spcPct val="20000"/>
                        </a:spcBef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21637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43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2163763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68579" marR="68579" marT="34283" marB="34283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Neoadjuvant BRAF/</a:t>
            </a:r>
            <a:r>
              <a:rPr lang="en-US" sz="3600" dirty="0" err="1"/>
              <a:t>MEKi</a:t>
            </a: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t="27637"/>
          <a:stretch/>
        </p:blipFill>
        <p:spPr>
          <a:xfrm>
            <a:off x="848139" y="2533609"/>
            <a:ext cx="2880774" cy="351913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143" y="3702121"/>
            <a:ext cx="5301691" cy="30447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63187" y="1887279"/>
            <a:ext cx="3532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Pathological response at w12</a:t>
            </a: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49% </a:t>
            </a:r>
            <a:r>
              <a:rPr lang="en-US" b="1" dirty="0" err="1">
                <a:solidFill>
                  <a:prstClr val="black"/>
                </a:solidFill>
              </a:rPr>
              <a:t>pCR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27588" y="3397254"/>
            <a:ext cx="2334775" cy="304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0000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AU" sz="1800">
                <a:solidFill>
                  <a:prstClr val="black"/>
                </a:solidFill>
                <a:latin typeface="Calibri"/>
              </a:rPr>
              <a:t>Relapse-free survival</a:t>
            </a:r>
            <a:endParaRPr lang="en-AU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286" y="716345"/>
            <a:ext cx="4410218" cy="26809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34564" y="6469886"/>
            <a:ext cx="1470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Menzies ESMO 2017</a:t>
            </a:r>
          </a:p>
        </p:txBody>
      </p:sp>
    </p:spTree>
    <p:extLst>
      <p:ext uri="{BB962C8B-B14F-4D97-AF65-F5344CB8AC3E}">
        <p14:creationId xmlns:p14="http://schemas.microsoft.com/office/powerpoint/2010/main" val="484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374" y="1993755"/>
            <a:ext cx="3508919" cy="34576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6573" y="5627316"/>
            <a:ext cx="3786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Higher Ki67 at PRE in </a:t>
            </a:r>
            <a:r>
              <a:rPr lang="en-US" sz="1600" b="1" dirty="0" err="1">
                <a:solidFill>
                  <a:prstClr val="black"/>
                </a:solidFill>
              </a:rPr>
              <a:t>pCR</a:t>
            </a:r>
            <a:r>
              <a:rPr lang="en-US" sz="1600" b="1" dirty="0">
                <a:solidFill>
                  <a:prstClr val="black"/>
                </a:solidFill>
              </a:rPr>
              <a:t> (p&lt;0.05)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</a:rPr>
              <a:t>Lower Ki67 at EDT in </a:t>
            </a:r>
            <a:r>
              <a:rPr lang="en-US" sz="1600" b="1" dirty="0" err="1">
                <a:solidFill>
                  <a:prstClr val="black"/>
                </a:solidFill>
              </a:rPr>
              <a:t>pCR</a:t>
            </a:r>
            <a:r>
              <a:rPr lang="en-US" sz="1600" b="1" dirty="0">
                <a:solidFill>
                  <a:prstClr val="black"/>
                </a:solidFill>
              </a:rPr>
              <a:t> (trend)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61404" y="1848353"/>
            <a:ext cx="893135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</a:rPr>
              <a:t>Ki67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928F"/>
                </a:solidFill>
              </a:rPr>
              <a:t>BRAF/</a:t>
            </a:r>
            <a:r>
              <a:rPr lang="en-US" dirty="0" err="1" smtClean="0">
                <a:solidFill>
                  <a:srgbClr val="00928F"/>
                </a:solidFill>
              </a:rPr>
              <a:t>MEKi</a:t>
            </a:r>
            <a:r>
              <a:rPr lang="en-US" dirty="0" smtClean="0">
                <a:solidFill>
                  <a:srgbClr val="00928F"/>
                </a:solidFill>
              </a:rPr>
              <a:t> - Biomarkers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08921"/>
            <a:ext cx="5590260" cy="3210783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2088645" y="2045430"/>
            <a:ext cx="2624576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</a:rPr>
              <a:t>Baseline </a:t>
            </a:r>
            <a:r>
              <a:rPr lang="en-US" sz="2700" dirty="0" err="1">
                <a:solidFill>
                  <a:prstClr val="black"/>
                </a:solidFill>
              </a:rPr>
              <a:t>ctDNA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2197" y="6581001"/>
            <a:ext cx="1470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Menzies ESMO 2017</a:t>
            </a:r>
          </a:p>
        </p:txBody>
      </p:sp>
    </p:spTree>
    <p:extLst>
      <p:ext uri="{BB962C8B-B14F-4D97-AF65-F5344CB8AC3E}">
        <p14:creationId xmlns:p14="http://schemas.microsoft.com/office/powerpoint/2010/main" val="197945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3432" y="0"/>
            <a:ext cx="8219256" cy="1143000"/>
          </a:xfrm>
        </p:spPr>
        <p:txBody>
          <a:bodyPr/>
          <a:lstStyle/>
          <a:p>
            <a:r>
              <a:rPr lang="en-US" dirty="0" smtClean="0">
                <a:solidFill>
                  <a:srgbClr val="10253F"/>
                </a:solidFill>
                <a:latin typeface="+mj-lt"/>
              </a:rPr>
              <a:t>Clinical Trials App</a:t>
            </a:r>
            <a:endParaRPr lang="en-US" dirty="0">
              <a:solidFill>
                <a:srgbClr val="10253F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795" y="1087420"/>
            <a:ext cx="3218755" cy="52959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3817" y="1087420"/>
            <a:ext cx="3175561" cy="52959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966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Research on early phase trials – </a:t>
            </a:r>
            <a:r>
              <a:rPr lang="en-US" dirty="0" smtClean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HOW?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240160"/>
            <a:ext cx="10972800" cy="5357192"/>
          </a:xfrm>
        </p:spPr>
        <p:txBody>
          <a:bodyPr>
            <a:normAutofit/>
          </a:bodyPr>
          <a:lstStyle/>
          <a:p>
            <a:r>
              <a:rPr lang="en-US" dirty="0" smtClean="0"/>
              <a:t>Good staff</a:t>
            </a:r>
          </a:p>
          <a:p>
            <a:endParaRPr lang="en-US" dirty="0" smtClean="0"/>
          </a:p>
          <a:p>
            <a:r>
              <a:rPr lang="en-US" dirty="0" smtClean="0"/>
              <a:t>Detailed clinical database</a:t>
            </a:r>
          </a:p>
          <a:p>
            <a:endParaRPr lang="en-US" dirty="0" smtClean="0"/>
          </a:p>
          <a:p>
            <a:r>
              <a:rPr lang="en-US" dirty="0" err="1" smtClean="0"/>
              <a:t>Biospecimen</a:t>
            </a:r>
            <a:r>
              <a:rPr lang="en-US" dirty="0" smtClean="0"/>
              <a:t> collection program and database</a:t>
            </a:r>
          </a:p>
          <a:p>
            <a:endParaRPr lang="en-US" dirty="0"/>
          </a:p>
          <a:p>
            <a:r>
              <a:rPr lang="en-US" dirty="0"/>
              <a:t>Good trials</a:t>
            </a:r>
          </a:p>
          <a:p>
            <a:endParaRPr lang="en-US" dirty="0" smtClean="0"/>
          </a:p>
          <a:p>
            <a:r>
              <a:rPr lang="en-US" dirty="0" smtClean="0"/>
              <a:t>Strike when the iron is hot!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6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5390" y="1668717"/>
            <a:ext cx="4344707" cy="4975262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/>
              <a:t>Georgina Long</a:t>
            </a:r>
          </a:p>
          <a:p>
            <a:r>
              <a:rPr lang="en-US" sz="2000" b="1" dirty="0" smtClean="0"/>
              <a:t>Richard </a:t>
            </a:r>
            <a:r>
              <a:rPr lang="en-US" sz="2000" b="1" dirty="0" err="1" smtClean="0"/>
              <a:t>Scolyer</a:t>
            </a:r>
            <a:endParaRPr lang="en-US" sz="2000" b="1" dirty="0" smtClean="0"/>
          </a:p>
          <a:p>
            <a:r>
              <a:rPr lang="en-US" sz="2000" dirty="0" smtClean="0"/>
              <a:t>Matt </a:t>
            </a:r>
            <a:r>
              <a:rPr lang="en-US" sz="2000" dirty="0" err="1" smtClean="0"/>
              <a:t>Carlino</a:t>
            </a:r>
            <a:endParaRPr lang="en-US" sz="2000" dirty="0" smtClean="0"/>
          </a:p>
          <a:p>
            <a:r>
              <a:rPr lang="en-US" sz="2000" dirty="0" smtClean="0"/>
              <a:t>Rick </a:t>
            </a:r>
            <a:r>
              <a:rPr lang="en-US" sz="2000" dirty="0" err="1" smtClean="0"/>
              <a:t>Kefford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James Wilmott </a:t>
            </a:r>
            <a:r>
              <a:rPr lang="en-US" sz="2000" dirty="0" smtClean="0"/>
              <a:t>(</a:t>
            </a:r>
            <a:r>
              <a:rPr lang="en-US" sz="2000" dirty="0"/>
              <a:t>CPC lab)</a:t>
            </a:r>
          </a:p>
          <a:p>
            <a:r>
              <a:rPr lang="en-US" sz="2000" dirty="0"/>
              <a:t>Helen </a:t>
            </a:r>
            <a:r>
              <a:rPr lang="en-US" sz="2000" dirty="0" err="1"/>
              <a:t>Rizos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/>
              <a:t>MQU lab)</a:t>
            </a:r>
          </a:p>
          <a:p>
            <a:endParaRPr lang="en-US" sz="2000" dirty="0" smtClean="0"/>
          </a:p>
          <a:p>
            <a:r>
              <a:rPr lang="en-US" sz="2000" dirty="0" smtClean="0"/>
              <a:t>Maria Gonzalez (trials)</a:t>
            </a:r>
          </a:p>
          <a:p>
            <a:r>
              <a:rPr lang="en-US" sz="2000" dirty="0" smtClean="0"/>
              <a:t>Val </a:t>
            </a:r>
            <a:r>
              <a:rPr lang="en-US" sz="2000" dirty="0" err="1" smtClean="0"/>
              <a:t>Jakrot</a:t>
            </a:r>
            <a:r>
              <a:rPr lang="en-US" sz="2000" dirty="0" smtClean="0"/>
              <a:t> (</a:t>
            </a:r>
            <a:r>
              <a:rPr lang="en-US" sz="2000" dirty="0" err="1" smtClean="0"/>
              <a:t>biospecimen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/>
              <a:t>All </a:t>
            </a:r>
            <a:r>
              <a:rPr lang="en-US" sz="2000" dirty="0" smtClean="0"/>
              <a:t>clinicians (</a:t>
            </a:r>
            <a:r>
              <a:rPr lang="en-US" sz="2000" dirty="0" err="1" smtClean="0"/>
              <a:t>esp</a:t>
            </a:r>
            <a:r>
              <a:rPr lang="en-US" sz="2000" dirty="0" smtClean="0"/>
              <a:t> surgeons), </a:t>
            </a:r>
            <a:r>
              <a:rPr lang="en-US" sz="2000" dirty="0"/>
              <a:t>clinical trials staff, lab </a:t>
            </a:r>
            <a:r>
              <a:rPr lang="en-US" sz="2000" dirty="0" smtClean="0"/>
              <a:t>staff, </a:t>
            </a:r>
            <a:r>
              <a:rPr lang="en-US" sz="2000" dirty="0" err="1" smtClean="0"/>
              <a:t>biospecimen</a:t>
            </a:r>
            <a:r>
              <a:rPr lang="en-US" sz="2000" dirty="0" smtClean="0"/>
              <a:t> </a:t>
            </a:r>
            <a:r>
              <a:rPr lang="en-US" sz="2000" dirty="0"/>
              <a:t>and data management </a:t>
            </a:r>
            <a:r>
              <a:rPr lang="en-US" sz="2000" dirty="0" smtClean="0"/>
              <a:t>staff </a:t>
            </a:r>
            <a:r>
              <a:rPr lang="en-US" sz="2000" u="sng" dirty="0" smtClean="0"/>
              <a:t>and</a:t>
            </a:r>
            <a:r>
              <a:rPr lang="en-US" sz="2000" dirty="0" smtClean="0"/>
              <a:t> MIA, USYD, MQU, NHMRC, CINSW</a:t>
            </a:r>
            <a:r>
              <a:rPr lang="is-IS" sz="2000" dirty="0" smtClean="0"/>
              <a:t>…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98" y="4036192"/>
            <a:ext cx="3911681" cy="26077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780" y="1181372"/>
            <a:ext cx="3089876" cy="41198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599" y="1181373"/>
            <a:ext cx="3911681" cy="28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9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1928F"/>
                </a:solidFill>
                <a:latin typeface="Myriad Pro" charset="0"/>
                <a:ea typeface="Myriad Pro" charset="0"/>
                <a:cs typeface="Myriad Pro" charset="0"/>
              </a:rPr>
              <a:t>Research on early phase trials – HOW?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240160"/>
            <a:ext cx="10972800" cy="535719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Good staff</a:t>
            </a:r>
          </a:p>
          <a:p>
            <a:pPr lvl="1"/>
            <a:r>
              <a:rPr lang="en-US" dirty="0" smtClean="0"/>
              <a:t>Need people who will go beyond the norm</a:t>
            </a:r>
          </a:p>
          <a:p>
            <a:pPr lvl="1"/>
            <a:r>
              <a:rPr lang="en-US" dirty="0" smtClean="0"/>
              <a:t>Multidisciplinary network –</a:t>
            </a:r>
            <a:r>
              <a:rPr lang="en-US" dirty="0" err="1" smtClean="0"/>
              <a:t>esp</a:t>
            </a:r>
            <a:r>
              <a:rPr lang="en-US" dirty="0" smtClean="0"/>
              <a:t> surgery, pathology, scientists &amp; academic med </a:t>
            </a:r>
            <a:r>
              <a:rPr lang="en-US" dirty="0" err="1" smtClean="0"/>
              <a:t>oncs</a:t>
            </a:r>
            <a:endParaRPr lang="en-US" dirty="0" smtClean="0"/>
          </a:p>
          <a:p>
            <a:r>
              <a:rPr lang="en-US" dirty="0" smtClean="0"/>
              <a:t>Detailed clinical database</a:t>
            </a:r>
          </a:p>
          <a:p>
            <a:pPr lvl="1"/>
            <a:r>
              <a:rPr lang="en-US" dirty="0" smtClean="0"/>
              <a:t>All patients, detailed annotation, up-to-date</a:t>
            </a:r>
          </a:p>
          <a:p>
            <a:pPr lvl="1"/>
            <a:r>
              <a:rPr lang="en-US" dirty="0" smtClean="0"/>
              <a:t>Broad data – efficacy, toxicity, prior/later therapies, </a:t>
            </a:r>
            <a:r>
              <a:rPr lang="en-US" dirty="0" err="1" smtClean="0"/>
              <a:t>lesional</a:t>
            </a:r>
            <a:r>
              <a:rPr lang="en-US" dirty="0" smtClean="0"/>
              <a:t> response</a:t>
            </a:r>
          </a:p>
          <a:p>
            <a:r>
              <a:rPr lang="en-US" dirty="0" err="1" smtClean="0"/>
              <a:t>Biospecimen</a:t>
            </a:r>
            <a:r>
              <a:rPr lang="en-US" dirty="0" smtClean="0"/>
              <a:t> collection program and database</a:t>
            </a:r>
          </a:p>
          <a:p>
            <a:pPr lvl="1"/>
            <a:r>
              <a:rPr lang="en-US" dirty="0" smtClean="0"/>
              <a:t>All patients, archival and new</a:t>
            </a:r>
          </a:p>
          <a:p>
            <a:pPr lvl="1"/>
            <a:r>
              <a:rPr lang="en-US" dirty="0" err="1" smtClean="0"/>
              <a:t>Tumour</a:t>
            </a:r>
            <a:r>
              <a:rPr lang="en-US" dirty="0" smtClean="0"/>
              <a:t> (FFPE, fresh), blood, stool, toxicity biopsies</a:t>
            </a:r>
            <a:endParaRPr lang="en-US" dirty="0"/>
          </a:p>
          <a:p>
            <a:r>
              <a:rPr lang="en-US" dirty="0"/>
              <a:t>Good trials</a:t>
            </a:r>
          </a:p>
          <a:p>
            <a:pPr lvl="1"/>
            <a:r>
              <a:rPr lang="en-US" dirty="0"/>
              <a:t>Pick the best, recruit well</a:t>
            </a:r>
          </a:p>
          <a:p>
            <a:pPr lvl="1"/>
            <a:r>
              <a:rPr lang="en-US" dirty="0"/>
              <a:t>Pan-</a:t>
            </a:r>
            <a:r>
              <a:rPr lang="en-US" dirty="0" err="1"/>
              <a:t>tumour</a:t>
            </a:r>
            <a:r>
              <a:rPr lang="en-US" dirty="0"/>
              <a:t> vs specific</a:t>
            </a:r>
          </a:p>
          <a:p>
            <a:r>
              <a:rPr lang="en-US" b="1" i="1" dirty="0" smtClean="0"/>
              <a:t>When something looks good - strike when the iron is hot!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5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0960" y="1234205"/>
            <a:ext cx="7783512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Melanoma Institute Australia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8100" y="2708920"/>
            <a:ext cx="258570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Mater Hospital</a:t>
            </a:r>
            <a:endParaRPr lang="en-US" sz="1400" b="1" dirty="0"/>
          </a:p>
          <a:p>
            <a:endParaRPr lang="en-US" sz="1400" b="1" dirty="0" smtClean="0"/>
          </a:p>
          <a:p>
            <a:r>
              <a:rPr lang="en-US" sz="1400" b="1" dirty="0" smtClean="0"/>
              <a:t>Royal North Shore Hospital</a:t>
            </a:r>
          </a:p>
          <a:p>
            <a:endParaRPr lang="en-US" sz="1400" b="1" dirty="0" smtClean="0"/>
          </a:p>
          <a:p>
            <a:r>
              <a:rPr lang="en-US" sz="1400" b="1" dirty="0" err="1" smtClean="0"/>
              <a:t>Westmead</a:t>
            </a:r>
            <a:r>
              <a:rPr lang="en-US" sz="1400" b="1" dirty="0" smtClean="0"/>
              <a:t> Hospital</a:t>
            </a:r>
          </a:p>
          <a:p>
            <a:endParaRPr lang="en-US" sz="1400" b="1" dirty="0"/>
          </a:p>
          <a:p>
            <a:r>
              <a:rPr lang="en-US" sz="1400" b="1" dirty="0" smtClean="0"/>
              <a:t>Royal Prince Alfred Hospital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344472" y="2984307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USYD</a:t>
            </a:r>
          </a:p>
          <a:p>
            <a:endParaRPr lang="en-US" b="1" dirty="0"/>
          </a:p>
          <a:p>
            <a:r>
              <a:rPr lang="en-US" b="1" dirty="0" smtClean="0"/>
              <a:t>Macquarie </a:t>
            </a:r>
            <a:r>
              <a:rPr lang="en-US" b="1" dirty="0" err="1" smtClean="0"/>
              <a:t>Uni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1" y="-39815"/>
            <a:ext cx="10959008" cy="114300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/>
                </a:solidFill>
                <a:latin typeface="+mj-lt"/>
              </a:rPr>
              <a:t>Overall Survival: Metastatic Melanoma</a:t>
            </a:r>
            <a:br>
              <a:rPr lang="en-GB" sz="3200" dirty="0">
                <a:solidFill>
                  <a:schemeClr val="tx1"/>
                </a:solidFill>
                <a:latin typeface="+mj-lt"/>
              </a:rPr>
            </a:br>
            <a:r>
              <a:rPr lang="en-GB" sz="3200" dirty="0">
                <a:solidFill>
                  <a:schemeClr val="tx1"/>
                </a:solidFill>
                <a:latin typeface="+mj-lt"/>
              </a:rPr>
              <a:t>Phase III Studies</a:t>
            </a:r>
          </a:p>
        </p:txBody>
      </p:sp>
      <p:sp>
        <p:nvSpPr>
          <p:cNvPr id="79" name="Text Placeholder 7"/>
          <p:cNvSpPr txBox="1">
            <a:spLocks/>
          </p:cNvSpPr>
          <p:nvPr/>
        </p:nvSpPr>
        <p:spPr bwMode="auto">
          <a:xfrm>
            <a:off x="2838941" y="6419111"/>
            <a:ext cx="9186096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defTabSz="457200"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None/>
            </a:pPr>
            <a:r>
              <a:rPr lang="en-GB" altLang="en-US" sz="800" dirty="0">
                <a:solidFill>
                  <a:prstClr val="black"/>
                </a:solidFill>
                <a:ea typeface=""/>
              </a:rPr>
              <a:t>1.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M. Middleton </a:t>
            </a:r>
            <a:r>
              <a:rPr lang="it-IT" sz="800" dirty="0">
                <a:solidFill>
                  <a:prstClr val="black"/>
                </a:solidFill>
                <a:ea typeface=""/>
              </a:rPr>
              <a:t>Ann Oncol 2007;18:1691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.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2. 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Hodi FS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 </a:t>
            </a:r>
            <a:r>
              <a:rPr lang="en-GB" sz="800" i="1" dirty="0">
                <a:solidFill>
                  <a:prstClr val="black"/>
                </a:solidFill>
                <a:ea typeface=""/>
              </a:rPr>
              <a:t>NEJM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2010;363:711. 3.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Schadendorf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D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JCO 2015:33:1889. 4. Robert C 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NEJM 2011;364:2517. 5.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Maio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M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. JCO 2015; 33:1191. 6. Chapman PB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Poster presentation SMR 2015. 7.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Hauschild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A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ESMO 2014. Abstract 1092. 8. Atkinson V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SMR 2015. 9. Hodi FS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AACR 2016. Abstract CT001. 10.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Carlino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M et al AACR 2016. Abstract CT004. 11. Long GV Lancet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Oncol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2016. 12.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Ascierto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PA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Lancet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Oncol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2016:17:1248. 13. Larkin J et al AACR 2017</a:t>
            </a:r>
            <a:r>
              <a:rPr lang="fr-FR" sz="800" dirty="0">
                <a:solidFill>
                  <a:prstClr val="black"/>
                </a:solidFill>
                <a:ea typeface=""/>
              </a:rPr>
              <a:t>:1558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. 14.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Schachter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J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ASCO 2016. Abstract 9504. 15. Flaherty K</a:t>
            </a:r>
            <a:r>
              <a:rPr lang="en-GB" altLang="en-US" sz="800" dirty="0">
                <a:solidFill>
                  <a:prstClr val="black"/>
                </a:solidFill>
                <a:ea typeface=""/>
              </a:rPr>
              <a:t> et al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Oral presentation ASCO 2016. Abstract 9502.16. MacArthur GA et al. SMR 2016: 17. Chapman et al ASCO 2017. 18. Long GV et al ASCO 2017. 19. </a:t>
            </a:r>
            <a:r>
              <a:rPr lang="en-GB" sz="800" dirty="0" err="1">
                <a:solidFill>
                  <a:prstClr val="black"/>
                </a:solidFill>
                <a:ea typeface=""/>
              </a:rPr>
              <a:t>Wolchok</a:t>
            </a:r>
            <a:r>
              <a:rPr lang="en-GB" sz="800" dirty="0">
                <a:solidFill>
                  <a:prstClr val="black"/>
                </a:solidFill>
                <a:ea typeface=""/>
              </a:rPr>
              <a:t> et al NEJM 2017.</a:t>
            </a:r>
            <a:endParaRPr lang="en-GB" altLang="en-US" sz="800" dirty="0">
              <a:solidFill>
                <a:prstClr val="black"/>
              </a:solidFill>
              <a:ea typeface="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4611104" y="2957298"/>
            <a:ext cx="0" cy="622300"/>
          </a:xfrm>
          <a:prstGeom prst="line">
            <a:avLst/>
          </a:prstGeom>
          <a:ln w="38100">
            <a:solidFill>
              <a:srgbClr val="31859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0768877" y="2985741"/>
            <a:ext cx="1" cy="622452"/>
          </a:xfrm>
          <a:prstGeom prst="line">
            <a:avLst/>
          </a:prstGeom>
          <a:ln w="38100">
            <a:solidFill>
              <a:srgbClr val="31859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10789388" y="2243712"/>
            <a:ext cx="0" cy="1143001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047957" y="2967605"/>
            <a:ext cx="0" cy="622300"/>
          </a:xfrm>
          <a:prstGeom prst="line">
            <a:avLst/>
          </a:prstGeom>
          <a:ln w="38100">
            <a:solidFill>
              <a:srgbClr val="31859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1047957" y="2222521"/>
            <a:ext cx="0" cy="1143001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3754299" y="2980346"/>
            <a:ext cx="0" cy="622300"/>
          </a:xfrm>
          <a:prstGeom prst="line">
            <a:avLst/>
          </a:prstGeom>
          <a:ln w="38100">
            <a:solidFill>
              <a:srgbClr val="31859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5516715" y="2993077"/>
            <a:ext cx="0" cy="622300"/>
          </a:xfrm>
          <a:prstGeom prst="line">
            <a:avLst/>
          </a:prstGeom>
          <a:ln w="38100">
            <a:solidFill>
              <a:srgbClr val="31859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2838940" y="3005810"/>
            <a:ext cx="0" cy="622300"/>
          </a:xfrm>
          <a:prstGeom prst="line">
            <a:avLst/>
          </a:prstGeom>
          <a:ln w="38100">
            <a:solidFill>
              <a:srgbClr val="31859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773110" y="2970826"/>
            <a:ext cx="1" cy="622452"/>
          </a:xfrm>
          <a:prstGeom prst="line">
            <a:avLst/>
          </a:prstGeom>
          <a:ln w="38100">
            <a:solidFill>
              <a:srgbClr val="31859C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7491891" y="3983529"/>
            <a:ext cx="613447" cy="6105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6394108" y="3141980"/>
            <a:ext cx="3573" cy="486123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78023" y="1902999"/>
            <a:ext cx="909215" cy="584773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25–35%</a:t>
            </a:r>
            <a:r>
              <a:rPr lang="en-GB" sz="1300" b="1" baseline="60000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1</a:t>
            </a:r>
          </a:p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endParaRPr lang="en-GB" sz="1600" b="1" dirty="0">
              <a:solidFill>
                <a:srgbClr val="000000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94" name="Right Arrow 93"/>
          <p:cNvSpPr/>
          <p:nvPr/>
        </p:nvSpPr>
        <p:spPr>
          <a:xfrm>
            <a:off x="2417237" y="2372910"/>
            <a:ext cx="9607801" cy="1366548"/>
          </a:xfrm>
          <a:prstGeom prst="rightArrow">
            <a:avLst/>
          </a:prstGeom>
          <a:solidFill>
            <a:srgbClr val="31859C"/>
          </a:solidFill>
          <a:ln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 flipV="1">
            <a:off x="4616157" y="2222536"/>
            <a:ext cx="0" cy="1143003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529405" y="2222536"/>
            <a:ext cx="0" cy="1143003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358684" y="1915261"/>
            <a:ext cx="607851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56%</a:t>
            </a:r>
            <a:r>
              <a:rPr lang="en-GB" sz="15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6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38223" y="1915261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70%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7</a:t>
            </a:r>
          </a:p>
        </p:txBody>
      </p:sp>
      <p:sp>
        <p:nvSpPr>
          <p:cNvPr id="99" name="TextBox 98"/>
          <p:cNvSpPr txBox="1"/>
          <p:nvPr/>
        </p:nvSpPr>
        <p:spPr>
          <a:xfrm rot="19341156">
            <a:off x="4355445" y="1289266"/>
            <a:ext cx="1281112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Vemurafenib</a:t>
            </a:r>
            <a:endParaRPr lang="en-GB" sz="1600" b="1" dirty="0">
              <a:solidFill>
                <a:srgbClr val="0432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 rot="19341156">
            <a:off x="5376841" y="1342294"/>
            <a:ext cx="1131264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Dabrafenib</a:t>
            </a:r>
            <a:endParaRPr lang="en-GB" sz="1600" b="1" dirty="0">
              <a:solidFill>
                <a:srgbClr val="0432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321823" y="2860516"/>
            <a:ext cx="601439" cy="338552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2012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188135" y="2860416"/>
            <a:ext cx="601439" cy="338552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2013</a:t>
            </a:r>
          </a:p>
        </p:txBody>
      </p:sp>
      <p:cxnSp>
        <p:nvCxnSpPr>
          <p:cNvPr id="103" name="Straight Connector 102"/>
          <p:cNvCxnSpPr/>
          <p:nvPr/>
        </p:nvCxnSpPr>
        <p:spPr>
          <a:xfrm flipV="1">
            <a:off x="2847420" y="2222536"/>
            <a:ext cx="0" cy="1143003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2563591" y="1890160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46%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2</a:t>
            </a:r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3754343" y="2222536"/>
            <a:ext cx="0" cy="1143003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479135" y="1890160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47%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4</a:t>
            </a:r>
          </a:p>
        </p:txBody>
      </p:sp>
      <p:sp>
        <p:nvSpPr>
          <p:cNvPr id="109" name="TextBox 108"/>
          <p:cNvSpPr txBox="1"/>
          <p:nvPr/>
        </p:nvSpPr>
        <p:spPr>
          <a:xfrm rot="19341156">
            <a:off x="2671026" y="1331822"/>
            <a:ext cx="1154475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Ipilimumab</a:t>
            </a:r>
            <a:endParaRPr lang="en-GB" sz="1600" b="1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577135" y="2850740"/>
            <a:ext cx="601439" cy="338552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2010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3491534" y="2853616"/>
            <a:ext cx="601439" cy="338552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2011</a:t>
            </a:r>
          </a:p>
        </p:txBody>
      </p:sp>
      <p:cxnSp>
        <p:nvCxnSpPr>
          <p:cNvPr id="112" name="Straight Connector 111"/>
          <p:cNvCxnSpPr/>
          <p:nvPr/>
        </p:nvCxnSpPr>
        <p:spPr>
          <a:xfrm flipV="1">
            <a:off x="6419601" y="2260736"/>
            <a:ext cx="0" cy="1143003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116647" y="1928340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71%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8</a:t>
            </a:r>
          </a:p>
        </p:txBody>
      </p:sp>
      <p:sp>
        <p:nvSpPr>
          <p:cNvPr id="114" name="TextBox 113"/>
          <p:cNvSpPr txBox="1"/>
          <p:nvPr/>
        </p:nvSpPr>
        <p:spPr>
          <a:xfrm rot="19341156">
            <a:off x="6181618" y="1354578"/>
            <a:ext cx="1187881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Nivolumab</a:t>
            </a:r>
            <a:r>
              <a:rPr lang="en-GB" sz="1600" b="1" baseline="30000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b</a:t>
            </a:r>
            <a:endParaRPr lang="en-GB" sz="1600" b="1" baseline="30000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6106070" y="2867452"/>
            <a:ext cx="601439" cy="338552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2014</a:t>
            </a:r>
          </a:p>
        </p:txBody>
      </p:sp>
      <p:cxnSp>
        <p:nvCxnSpPr>
          <p:cNvPr id="116" name="Straight Connector 115"/>
          <p:cNvCxnSpPr/>
          <p:nvPr/>
        </p:nvCxnSpPr>
        <p:spPr>
          <a:xfrm flipV="1">
            <a:off x="7782245" y="2243712"/>
            <a:ext cx="0" cy="1143001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7532531" y="1394207"/>
            <a:ext cx="2807007" cy="845354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defTabSz="457107" fontAlgn="auto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71%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10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Pembrolizumab</a:t>
            </a:r>
            <a:r>
              <a:rPr lang="en-GB" sz="1300" b="1" baseline="60000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c</a:t>
            </a:r>
            <a:endParaRPr lang="en-GB" sz="1300" b="1" baseline="60000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  <a:p>
            <a:pPr defTabSz="457107" fontAlgn="auto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74%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11 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Dab + </a:t>
            </a: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tram</a:t>
            </a:r>
            <a:r>
              <a:rPr lang="en-GB" sz="1300" b="1" baseline="60000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d</a:t>
            </a:r>
            <a:endParaRPr lang="en-GB" sz="1300" b="1" baseline="60000" dirty="0">
              <a:solidFill>
                <a:srgbClr val="0432FF"/>
              </a:solidFill>
              <a:latin typeface="Calibri"/>
              <a:ea typeface=""/>
              <a:cs typeface="Arial"/>
            </a:endParaRPr>
          </a:p>
          <a:p>
            <a:pPr defTabSz="457107" fontAlgn="auto">
              <a:lnSpc>
                <a:spcPct val="7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75%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12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Vem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 + </a:t>
            </a: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cobi</a:t>
            </a:r>
            <a:endParaRPr lang="en-GB" sz="1600" b="1" dirty="0">
              <a:solidFill>
                <a:srgbClr val="0432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18" name="Rectangle 34"/>
          <p:cNvSpPr>
            <a:spLocks noChangeArrowheads="1"/>
          </p:cNvSpPr>
          <p:nvPr/>
        </p:nvSpPr>
        <p:spPr bwMode="auto">
          <a:xfrm>
            <a:off x="7472746" y="2854250"/>
            <a:ext cx="601439" cy="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2015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509641" y="3616108"/>
            <a:ext cx="611057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24%</a:t>
            </a:r>
            <a:r>
              <a:rPr lang="en-GB" sz="1600" b="1" baseline="3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2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3273123" y="3616006"/>
            <a:ext cx="960511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29%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4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Ipi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a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217159" y="3653940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45%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7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44747" y="3616208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15%</a:t>
            </a:r>
            <a:r>
              <a:rPr lang="en-GB" sz="1300" b="1" baseline="60000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1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410596" y="3641922"/>
            <a:ext cx="1645507" cy="246221"/>
          </a:xfrm>
          <a:prstGeom prst="rect">
            <a:avLst/>
          </a:prstGeom>
          <a:noFill/>
        </p:spPr>
        <p:txBody>
          <a:bodyPr wrap="none" lIns="91436" tIns="0" rIns="91436" bIns="0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53%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11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 Dab + tram</a:t>
            </a:r>
            <a:endParaRPr lang="en-GB" sz="1300" b="1" baseline="60000" dirty="0">
              <a:solidFill>
                <a:srgbClr val="0432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79131" y="3777381"/>
            <a:ext cx="1645148" cy="415496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2-year OS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394740" y="4182599"/>
            <a:ext cx="2037601" cy="196977"/>
          </a:xfrm>
          <a:prstGeom prst="rect">
            <a:avLst/>
          </a:prstGeom>
          <a:noFill/>
        </p:spPr>
        <p:txBody>
          <a:bodyPr wrap="none" lIns="91436" tIns="0" rIns="91436" bIns="0" rtlCol="0">
            <a:spAutoFit/>
          </a:bodyPr>
          <a:lstStyle/>
          <a:p>
            <a:pPr defTabSz="457107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55%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14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Pembrolizumab</a:t>
            </a:r>
            <a:endParaRPr lang="en-GB" sz="1600" b="1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932069" y="3685618"/>
            <a:ext cx="1539737" cy="246221"/>
          </a:xfrm>
          <a:prstGeom prst="rect">
            <a:avLst/>
          </a:prstGeom>
          <a:noFill/>
        </p:spPr>
        <p:txBody>
          <a:bodyPr wrap="square" lIns="91436" tIns="0" rIns="91436" bIns="0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srgbClr val="FF00FF"/>
                </a:solidFill>
                <a:latin typeface="Calibri"/>
                <a:ea typeface=""/>
                <a:cs typeface="Arial"/>
              </a:rPr>
              <a:t>58% Nivo</a:t>
            </a:r>
            <a:r>
              <a:rPr lang="en-GB" sz="1300" b="1" baseline="60000">
                <a:solidFill>
                  <a:srgbClr val="FF00FF"/>
                </a:solidFill>
                <a:latin typeface="Calibri"/>
                <a:ea typeface=""/>
                <a:cs typeface="Arial"/>
              </a:rPr>
              <a:t>8</a:t>
            </a:r>
            <a:endParaRPr lang="en-GB" sz="1300" b="1" baseline="60000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385760" y="3889106"/>
            <a:ext cx="1633708" cy="246221"/>
          </a:xfrm>
          <a:prstGeom prst="rect">
            <a:avLst/>
          </a:prstGeom>
          <a:noFill/>
        </p:spPr>
        <p:txBody>
          <a:bodyPr wrap="none" lIns="91436" tIns="0" rIns="91436" bIns="0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48%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12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Vem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 + </a:t>
            </a: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cobi</a:t>
            </a:r>
            <a:endParaRPr lang="en-GB" sz="1600" b="1" dirty="0">
              <a:solidFill>
                <a:srgbClr val="0432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54934" y="4535502"/>
            <a:ext cx="2835129" cy="415496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3-year OS</a:t>
            </a:r>
          </a:p>
        </p:txBody>
      </p:sp>
      <p:sp>
        <p:nvSpPr>
          <p:cNvPr id="135" name="Rectangle 34"/>
          <p:cNvSpPr>
            <a:spLocks noChangeArrowheads="1"/>
          </p:cNvSpPr>
          <p:nvPr/>
        </p:nvSpPr>
        <p:spPr bwMode="auto">
          <a:xfrm>
            <a:off x="10445223" y="2866464"/>
            <a:ext cx="601439" cy="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2017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332895" y="5228941"/>
            <a:ext cx="1720631" cy="415496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5-year OS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10481014" y="1920494"/>
            <a:ext cx="1558815" cy="320082"/>
          </a:xfrm>
          <a:prstGeom prst="rect">
            <a:avLst/>
          </a:prstGeom>
        </p:spPr>
        <p:txBody>
          <a:bodyPr wrap="none" lIns="121915" tIns="60957" rIns="121915" bIns="60957">
            <a:spAutoFit/>
          </a:bodyPr>
          <a:lstStyle/>
          <a:p>
            <a:pPr defTabSz="457107" fontAlgn="auto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73%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13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Nivo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+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ipi</a:t>
            </a:r>
            <a:endParaRPr lang="en-GB" sz="1600" b="1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cxnSp>
        <p:nvCxnSpPr>
          <p:cNvPr id="138" name="Straight Connector 137"/>
          <p:cNvCxnSpPr/>
          <p:nvPr/>
        </p:nvCxnSpPr>
        <p:spPr>
          <a:xfrm flipH="1" flipV="1">
            <a:off x="2857425" y="4017269"/>
            <a:ext cx="79" cy="583044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2539827" y="4590322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22%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3</a:t>
            </a:r>
          </a:p>
        </p:txBody>
      </p:sp>
      <p:cxnSp>
        <p:nvCxnSpPr>
          <p:cNvPr id="140" name="Straight Connector 139"/>
          <p:cNvCxnSpPr/>
          <p:nvPr/>
        </p:nvCxnSpPr>
        <p:spPr>
          <a:xfrm flipV="1">
            <a:off x="3737957" y="4017270"/>
            <a:ext cx="0" cy="1298757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2214033" y="2696774"/>
            <a:ext cx="0" cy="728228"/>
          </a:xfrm>
          <a:prstGeom prst="line">
            <a:avLst/>
          </a:prstGeom>
          <a:ln w="114300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2010833" y="2696774"/>
            <a:ext cx="0" cy="728228"/>
          </a:xfrm>
          <a:prstGeom prst="line">
            <a:avLst/>
          </a:prstGeom>
          <a:ln w="114300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1807633" y="2696774"/>
            <a:ext cx="0" cy="728228"/>
          </a:xfrm>
          <a:prstGeom prst="line">
            <a:avLst/>
          </a:prstGeom>
          <a:ln w="114300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385233" y="2696774"/>
            <a:ext cx="1219200" cy="728228"/>
          </a:xfrm>
          <a:prstGeom prst="rect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5" tIns="60957" rIns="121915" bIns="60957" rtlCol="0" anchor="ctr"/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710899" y="2839710"/>
            <a:ext cx="601439" cy="338552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1990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8627897" y="5351242"/>
            <a:ext cx="2051088" cy="246221"/>
          </a:xfrm>
          <a:prstGeom prst="rect">
            <a:avLst/>
          </a:prstGeom>
          <a:noFill/>
        </p:spPr>
        <p:txBody>
          <a:bodyPr wrap="square" lIns="121915" tIns="0" rIns="121915" bIns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ABFC"/>
                </a:solidFill>
                <a:latin typeface="Calibri"/>
                <a:ea typeface=""/>
                <a:cs typeface="Arial"/>
              </a:rPr>
              <a:t>35%</a:t>
            </a:r>
            <a:r>
              <a:rPr lang="en-GB" sz="1300" b="1" baseline="60000" dirty="0">
                <a:solidFill>
                  <a:srgbClr val="FFABFC"/>
                </a:solidFill>
                <a:latin typeface="Calibri"/>
                <a:ea typeface=""/>
                <a:cs typeface="Arial"/>
              </a:rPr>
              <a:t>9</a:t>
            </a:r>
            <a:r>
              <a:rPr lang="en-GB" sz="1600" b="1" dirty="0">
                <a:solidFill>
                  <a:srgbClr val="FFABFC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FFABFC"/>
                </a:solidFill>
                <a:latin typeface="Calibri"/>
                <a:ea typeface=""/>
                <a:cs typeface="Arial"/>
              </a:rPr>
              <a:t>Nivo</a:t>
            </a:r>
            <a:r>
              <a:rPr lang="en-GB" sz="1600" b="1" dirty="0">
                <a:solidFill>
                  <a:srgbClr val="FFABFC"/>
                </a:solidFill>
                <a:latin typeface="Calibri"/>
                <a:ea typeface=""/>
                <a:cs typeface="Arial"/>
              </a:rPr>
              <a:t> (</a:t>
            </a:r>
            <a:r>
              <a:rPr lang="en-GB" sz="1600" b="1" dirty="0" err="1">
                <a:solidFill>
                  <a:srgbClr val="FFABFC"/>
                </a:solidFill>
                <a:latin typeface="Calibri"/>
                <a:ea typeface=""/>
                <a:cs typeface="Arial"/>
              </a:rPr>
              <a:t>ph</a:t>
            </a:r>
            <a:r>
              <a:rPr lang="en-GB" sz="1600" b="1" dirty="0">
                <a:solidFill>
                  <a:srgbClr val="FFABFC"/>
                </a:solidFill>
                <a:latin typeface="Calibri"/>
                <a:ea typeface=""/>
                <a:cs typeface="Arial"/>
              </a:rPr>
              <a:t> I)</a:t>
            </a:r>
          </a:p>
        </p:txBody>
      </p:sp>
      <p:cxnSp>
        <p:nvCxnSpPr>
          <p:cNvPr id="147" name="Straight Connector 146"/>
          <p:cNvCxnSpPr/>
          <p:nvPr/>
        </p:nvCxnSpPr>
        <p:spPr>
          <a:xfrm flipV="1">
            <a:off x="9388827" y="5100898"/>
            <a:ext cx="464" cy="231116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V="1">
            <a:off x="9389291" y="3177460"/>
            <a:ext cx="0" cy="1382392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Rectangle 148"/>
          <p:cNvSpPr/>
          <p:nvPr/>
        </p:nvSpPr>
        <p:spPr>
          <a:xfrm>
            <a:off x="8610543" y="4619926"/>
            <a:ext cx="1686221" cy="246221"/>
          </a:xfrm>
          <a:prstGeom prst="rect">
            <a:avLst/>
          </a:prstGeom>
          <a:noFill/>
        </p:spPr>
        <p:txBody>
          <a:bodyPr wrap="none" lIns="121915" tIns="0" rIns="121915" bIns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44%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15 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Dab + tram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140171" y="3746470"/>
            <a:ext cx="1481231" cy="246221"/>
          </a:xfrm>
          <a:prstGeom prst="rect">
            <a:avLst/>
          </a:prstGeom>
          <a:noFill/>
        </p:spPr>
        <p:txBody>
          <a:bodyPr wrap="none" lIns="91436" tIns="0" rIns="91436" bIns="0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64%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13</a:t>
            </a:r>
            <a:r>
              <a:rPr lang="en-GB" sz="1600" b="1" baseline="3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Nivo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+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ipi</a:t>
            </a:r>
            <a:endParaRPr lang="en-GB" sz="1600" b="1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74935" y="1472998"/>
            <a:ext cx="1645148" cy="415496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2100" b="1" dirty="0">
                <a:solidFill>
                  <a:srgbClr val="000000"/>
                </a:solidFill>
                <a:latin typeface="Calibri"/>
                <a:ea typeface=""/>
                <a:cs typeface="Arial"/>
              </a:rPr>
              <a:t>1-year OS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225692" y="5290778"/>
            <a:ext cx="914024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18%</a:t>
            </a:r>
            <a:r>
              <a:rPr lang="en-GB" sz="1300" b="1" baseline="6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5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Ipi</a:t>
            </a:r>
            <a:r>
              <a:rPr lang="en-GB" sz="1300" b="1" baseline="60000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a</a:t>
            </a:r>
            <a:endParaRPr lang="en-GB" sz="1300" b="1" baseline="60000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53" name="TextBox 152"/>
          <p:cNvSpPr txBox="1"/>
          <p:nvPr/>
        </p:nvSpPr>
        <p:spPr>
          <a:xfrm rot="19341156">
            <a:off x="3571160" y="1247737"/>
            <a:ext cx="1221801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Ipilimumab</a:t>
            </a:r>
            <a:r>
              <a:rPr lang="en-GB" sz="1600" b="1" baseline="30000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a</a:t>
            </a:r>
            <a:endParaRPr lang="en-GB" sz="1600" b="1" baseline="30000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327654" y="3639450"/>
            <a:ext cx="598233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30%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6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2" y="6119006"/>
            <a:ext cx="76975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auto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</a:pPr>
            <a:r>
              <a:rPr lang="en-GB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a. Ipilimumab + DTIC; b. BRAF WT only;  c. Pooled </a:t>
            </a:r>
            <a:r>
              <a:rPr lang="en-GB" sz="1000" dirty="0" err="1">
                <a:solidFill>
                  <a:prstClr val="black"/>
                </a:solidFill>
                <a:latin typeface="Calibri"/>
                <a:ea typeface=""/>
                <a:cs typeface=""/>
              </a:rPr>
              <a:t>pembrolizumab</a:t>
            </a:r>
            <a:r>
              <a:rPr lang="en-GB" sz="1000" dirty="0">
                <a:solidFill>
                  <a:prstClr val="black"/>
                </a:solidFill>
                <a:latin typeface="Calibri"/>
                <a:ea typeface=""/>
                <a:cs typeface=""/>
              </a:rPr>
              <a:t> Q2W and Q3W 10mg/kg; d. Pooled dabrafenib + trametinib data.</a:t>
            </a: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9022594" y="2863110"/>
            <a:ext cx="601439" cy="33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prstClr val="black"/>
                </a:solidFill>
                <a:latin typeface="Calibri"/>
                <a:ea typeface=""/>
                <a:cs typeface="Arial"/>
              </a:rPr>
              <a:t>2016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622263" y="4842666"/>
            <a:ext cx="1674423" cy="246221"/>
          </a:xfrm>
          <a:prstGeom prst="rect">
            <a:avLst/>
          </a:prstGeom>
          <a:noFill/>
        </p:spPr>
        <p:txBody>
          <a:bodyPr wrap="none" lIns="121915" tIns="0" rIns="121915" bIns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37%</a:t>
            </a:r>
            <a:r>
              <a:rPr lang="en-GB" sz="1300" b="1" baseline="60000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16 </a:t>
            </a: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Vem</a:t>
            </a:r>
            <a:r>
              <a:rPr lang="en-GB" sz="1600" b="1" dirty="0">
                <a:solidFill>
                  <a:srgbClr val="0432FF"/>
                </a:solidFill>
                <a:latin typeface="Calibri"/>
                <a:ea typeface=""/>
                <a:cs typeface="Arial"/>
              </a:rPr>
              <a:t> + </a:t>
            </a:r>
            <a:r>
              <a:rPr lang="en-GB" sz="1600" b="1" dirty="0" err="1">
                <a:solidFill>
                  <a:srgbClr val="0432FF"/>
                </a:solidFill>
                <a:latin typeface="Calibri"/>
                <a:ea typeface=""/>
                <a:cs typeface="Arial"/>
              </a:rPr>
              <a:t>cobi</a:t>
            </a:r>
            <a:endParaRPr lang="en-GB" sz="1600" b="1" dirty="0">
              <a:solidFill>
                <a:srgbClr val="0432FF"/>
              </a:solidFill>
              <a:latin typeface="Calibri"/>
              <a:ea typeface=""/>
              <a:cs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 flipH="1" flipV="1">
            <a:off x="5524367" y="4017269"/>
            <a:ext cx="79" cy="583044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178717" y="4590322"/>
            <a:ext cx="654337" cy="338552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0000FF"/>
                </a:solidFill>
                <a:latin typeface="Calibri"/>
                <a:ea typeface=""/>
                <a:cs typeface="Arial"/>
              </a:rPr>
              <a:t>24%</a:t>
            </a:r>
            <a:r>
              <a:rPr lang="en-GB" sz="1300" b="1" baseline="60000" dirty="0">
                <a:solidFill>
                  <a:srgbClr val="0000FF"/>
                </a:solidFill>
                <a:latin typeface="Calibri"/>
                <a:ea typeface=""/>
                <a:cs typeface="Arial"/>
              </a:rPr>
              <a:t>17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0107712" y="5370271"/>
            <a:ext cx="2244066" cy="246221"/>
          </a:xfrm>
          <a:prstGeom prst="rect">
            <a:avLst/>
          </a:prstGeom>
          <a:noFill/>
        </p:spPr>
        <p:txBody>
          <a:bodyPr wrap="none" lIns="121915" tIns="0" rIns="121915" bIns="0">
            <a:spAutoFit/>
          </a:bodyPr>
          <a:lstStyle/>
          <a:p>
            <a:pPr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7DA7FF"/>
                </a:solidFill>
                <a:latin typeface="Calibri"/>
                <a:ea typeface=""/>
                <a:cs typeface="Arial"/>
              </a:rPr>
              <a:t>28%</a:t>
            </a:r>
            <a:r>
              <a:rPr lang="en-GB" sz="1400" b="1" baseline="60000" dirty="0">
                <a:solidFill>
                  <a:srgbClr val="7DA7FF"/>
                </a:solidFill>
                <a:latin typeface="Calibri"/>
                <a:ea typeface=""/>
                <a:cs typeface="Arial"/>
              </a:rPr>
              <a:t>18 </a:t>
            </a:r>
            <a:r>
              <a:rPr lang="en-GB" sz="1600" b="1" dirty="0">
                <a:solidFill>
                  <a:srgbClr val="7DA7FF"/>
                </a:solidFill>
                <a:latin typeface="Calibri"/>
                <a:ea typeface=""/>
                <a:cs typeface="Arial"/>
              </a:rPr>
              <a:t>Dab + tram (</a:t>
            </a:r>
            <a:r>
              <a:rPr lang="en-GB" sz="1600" b="1" dirty="0" err="1">
                <a:solidFill>
                  <a:srgbClr val="7DA7FF"/>
                </a:solidFill>
                <a:latin typeface="Calibri"/>
                <a:ea typeface=""/>
                <a:cs typeface="Arial"/>
              </a:rPr>
              <a:t>ph</a:t>
            </a:r>
            <a:r>
              <a:rPr lang="en-GB" sz="1600" b="1" dirty="0">
                <a:solidFill>
                  <a:srgbClr val="7DA7FF"/>
                </a:solidFill>
                <a:latin typeface="Calibri"/>
                <a:ea typeface=""/>
                <a:cs typeface="Arial"/>
              </a:rPr>
              <a:t> 2)</a:t>
            </a:r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10781405" y="4135919"/>
            <a:ext cx="2335" cy="294328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57791" y="6566970"/>
            <a:ext cx="33882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377" fontAlgn="auto">
              <a:spcBef>
                <a:spcPct val="5000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latin typeface="Arial Narrow" charset="0"/>
              </a:rPr>
              <a:t>Presented by Georgina </a:t>
            </a:r>
            <a:r>
              <a:rPr lang="en-US" sz="1400" dirty="0">
                <a:solidFill>
                  <a:srgbClr val="000000"/>
                </a:solidFill>
                <a:latin typeface="Arial Narrow" charset="0"/>
              </a:rPr>
              <a:t>V Long, MIA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094064" y="4782486"/>
            <a:ext cx="1539737" cy="246221"/>
          </a:xfrm>
          <a:prstGeom prst="rect">
            <a:avLst/>
          </a:prstGeom>
          <a:noFill/>
        </p:spPr>
        <p:txBody>
          <a:bodyPr wrap="square" lIns="91436" tIns="0" rIns="91436" bIns="0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52%</a:t>
            </a:r>
            <a:r>
              <a:rPr lang="en-GB" sz="1600" b="1" baseline="30000" dirty="0">
                <a:solidFill>
                  <a:srgbClr val="FF00FF"/>
                </a:solidFill>
                <a:cs typeface="Arial"/>
              </a:rPr>
              <a:t>19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Nivo</a:t>
            </a:r>
            <a:endParaRPr lang="en-GB" sz="1300" b="1" baseline="60000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306161" y="4522694"/>
            <a:ext cx="1506878" cy="246221"/>
          </a:xfrm>
          <a:prstGeom prst="rect">
            <a:avLst/>
          </a:prstGeom>
          <a:noFill/>
        </p:spPr>
        <p:txBody>
          <a:bodyPr wrap="none" lIns="91436" tIns="0" rIns="91436" bIns="0" rtlCol="0">
            <a:spAutoFit/>
          </a:bodyPr>
          <a:lstStyle/>
          <a:p>
            <a:pPr algn="ctr" defTabSz="457107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58%</a:t>
            </a:r>
            <a:r>
              <a:rPr lang="en-GB" sz="1600" b="1" baseline="30000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19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Nivo</a:t>
            </a:r>
            <a:r>
              <a:rPr lang="en-GB" sz="1600" b="1" dirty="0">
                <a:solidFill>
                  <a:srgbClr val="FF00FF"/>
                </a:solidFill>
                <a:latin typeface="Calibri"/>
                <a:ea typeface=""/>
                <a:cs typeface="Arial"/>
              </a:rPr>
              <a:t> + </a:t>
            </a:r>
            <a:r>
              <a:rPr lang="en-GB" sz="1600" b="1" dirty="0" err="1">
                <a:solidFill>
                  <a:srgbClr val="FF00FF"/>
                </a:solidFill>
                <a:latin typeface="Calibri"/>
                <a:ea typeface=""/>
                <a:cs typeface="Arial"/>
              </a:rPr>
              <a:t>ipi</a:t>
            </a:r>
            <a:endParaRPr lang="en-GB" sz="1600" b="1" baseline="30000" dirty="0">
              <a:solidFill>
                <a:srgbClr val="FF00FF"/>
              </a:solidFill>
              <a:latin typeface="Calibri"/>
              <a:ea typeface=""/>
              <a:cs typeface="Arial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10801725" y="5070639"/>
            <a:ext cx="2335" cy="294328"/>
          </a:xfrm>
          <a:prstGeom prst="line">
            <a:avLst/>
          </a:prstGeom>
          <a:ln w="38100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370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Melanoma Institute Australia</a:t>
            </a:r>
          </a:p>
        </p:txBody>
      </p:sp>
      <p:graphicFrame>
        <p:nvGraphicFramePr>
          <p:cNvPr id="72" name="Chart 7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6372903"/>
              </p:ext>
            </p:extLst>
          </p:nvPr>
        </p:nvGraphicFramePr>
        <p:xfrm>
          <a:off x="3900670" y="908720"/>
          <a:ext cx="4759873" cy="2510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1" name="Group 90"/>
          <p:cNvGrpSpPr/>
          <p:nvPr/>
        </p:nvGrpSpPr>
        <p:grpSpPr>
          <a:xfrm>
            <a:off x="54691" y="3222646"/>
            <a:ext cx="11945965" cy="3590730"/>
            <a:chOff x="54691" y="3222646"/>
            <a:chExt cx="11945965" cy="3590730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/>
            <a:srcRect l="34049" t="28137" r="29717" b="6098"/>
            <a:stretch/>
          </p:blipFill>
          <p:spPr>
            <a:xfrm>
              <a:off x="4951896" y="3703375"/>
              <a:ext cx="3110001" cy="3110001"/>
            </a:xfrm>
            <a:prstGeom prst="ellipse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54691" y="3400137"/>
              <a:ext cx="6851757" cy="3261552"/>
              <a:chOff x="3088098" y="283770"/>
              <a:chExt cx="11177792" cy="5845230"/>
            </a:xfrm>
          </p:grpSpPr>
          <p:pic>
            <p:nvPicPr>
              <p:cNvPr id="74" name="Picture 73" descr="green australia.png">
                <a:extLst>
                  <a:ext uri="{FF2B5EF4-FFF2-40B4-BE49-F238E27FC236}">
                    <a16:creationId xmlns="" xmlns:a16="http://schemas.microsoft.com/office/drawing/2014/main" id="{CF8AB261-26E6-4423-B988-30435E347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8098" y="729000"/>
                <a:ext cx="5646312" cy="5400000"/>
              </a:xfrm>
              <a:prstGeom prst="rect">
                <a:avLst/>
              </a:prstGeom>
            </p:spPr>
          </p:pic>
          <p:pic>
            <p:nvPicPr>
              <p:cNvPr id="75" name="Picture 74" descr="map-pin-yellow with half green background.png">
                <a:extLst>
                  <a:ext uri="{FF2B5EF4-FFF2-40B4-BE49-F238E27FC236}">
                    <a16:creationId xmlns="" xmlns:a16="http://schemas.microsoft.com/office/drawing/2014/main" id="{023385BA-5C81-4A3C-9E40-1972E5875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602228" y="5659530"/>
                <a:ext cx="155563" cy="248400"/>
              </a:xfrm>
              <a:prstGeom prst="rect">
                <a:avLst/>
              </a:prstGeom>
            </p:spPr>
          </p:pic>
          <p:pic>
            <p:nvPicPr>
              <p:cNvPr id="78" name="Picture 77" descr="map-pin-yellow with green background.png">
                <a:extLst>
                  <a:ext uri="{FF2B5EF4-FFF2-40B4-BE49-F238E27FC236}">
                    <a16:creationId xmlns="" xmlns:a16="http://schemas.microsoft.com/office/drawing/2014/main" id="{14173181-57BF-472A-96FC-5D33BC032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976358" y="2564792"/>
                <a:ext cx="224267" cy="358105"/>
              </a:xfrm>
              <a:prstGeom prst="rect">
                <a:avLst/>
              </a:prstGeom>
            </p:spPr>
          </p:pic>
          <p:pic>
            <p:nvPicPr>
              <p:cNvPr id="79" name="Picture 78" descr="map-pin-yellow with green background.png">
                <a:extLst>
                  <a:ext uri="{FF2B5EF4-FFF2-40B4-BE49-F238E27FC236}">
                    <a16:creationId xmlns="" xmlns:a16="http://schemas.microsoft.com/office/drawing/2014/main" id="{14173181-57BF-472A-96FC-5D33BC032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68932" y="4118620"/>
                <a:ext cx="155818" cy="248807"/>
              </a:xfrm>
              <a:prstGeom prst="rect">
                <a:avLst/>
              </a:prstGeom>
            </p:spPr>
          </p:pic>
          <p:pic>
            <p:nvPicPr>
              <p:cNvPr id="80" name="Picture 79" descr="map-pin-yellow with green background.png">
                <a:extLst>
                  <a:ext uri="{FF2B5EF4-FFF2-40B4-BE49-F238E27FC236}">
                    <a16:creationId xmlns="" xmlns:a16="http://schemas.microsoft.com/office/drawing/2014/main" id="{14173181-57BF-472A-96FC-5D33BC032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496667" y="4188374"/>
                <a:ext cx="155563" cy="248400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439E7A3D-6202-4E1E-9256-2C88F3E87921}"/>
                  </a:ext>
                </a:extLst>
              </p:cNvPr>
              <p:cNvSpPr txBox="1"/>
              <p:nvPr/>
            </p:nvSpPr>
            <p:spPr>
              <a:xfrm>
                <a:off x="12982601" y="283770"/>
                <a:ext cx="1283289" cy="661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chemeClr val="tx1"/>
                    </a:solidFill>
                  </a:rPr>
                  <a:t>NSW</a:t>
                </a: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8660544" y="3703374"/>
              <a:ext cx="3340112" cy="3110001"/>
              <a:chOff x="3598715" y="453017"/>
              <a:chExt cx="6224817" cy="5872417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98715" y="453017"/>
                <a:ext cx="5760000" cy="5760000"/>
              </a:xfrm>
              <a:prstGeom prst="rect">
                <a:avLst/>
              </a:prstGeom>
            </p:spPr>
          </p:pic>
          <p:pic>
            <p:nvPicPr>
              <p:cNvPr id="84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7791" y="5650112"/>
                <a:ext cx="1575741" cy="6753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85" name="Straight Arrow Connector 84"/>
              <p:cNvCxnSpPr>
                <a:cxnSpLocks/>
              </p:cNvCxnSpPr>
              <p:nvPr/>
            </p:nvCxnSpPr>
            <p:spPr bwMode="auto">
              <a:xfrm>
                <a:off x="6870994" y="3429000"/>
                <a:ext cx="1841614" cy="22211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none" w="lg" len="lg"/>
              </a:ln>
              <a:effectLst>
                <a:outerShdw blurRad="50800" dist="50800" dir="5400000" algn="ctr" rotWithShape="0">
                  <a:schemeClr val="bg1"/>
                </a:outerShdw>
              </a:effectLst>
            </p:spPr>
          </p:cxnSp>
        </p:grpSp>
        <p:sp>
          <p:nvSpPr>
            <p:cNvPr id="86" name="Right Arrow 85"/>
            <p:cNvSpPr/>
            <p:nvPr/>
          </p:nvSpPr>
          <p:spPr>
            <a:xfrm>
              <a:off x="3517319" y="5483480"/>
              <a:ext cx="1033468" cy="35893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AU" dirty="0"/>
            </a:p>
          </p:txBody>
        </p:sp>
        <p:sp>
          <p:nvSpPr>
            <p:cNvPr id="71" name="Right Arrow 70"/>
            <p:cNvSpPr/>
            <p:nvPr/>
          </p:nvSpPr>
          <p:spPr>
            <a:xfrm>
              <a:off x="7718508" y="5358517"/>
              <a:ext cx="1033468" cy="35893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AU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63753" y="3222646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smtClean="0"/>
                <a:t>Interstate</a:t>
              </a:r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9475402" y="3346997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AU" b="1" smtClean="0"/>
                <a:t>Sydney area</a:t>
              </a:r>
              <a:endParaRPr lang="en-US" dirty="0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622642" y="1480791"/>
            <a:ext cx="3233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2014-2017</a:t>
            </a:r>
          </a:p>
          <a:p>
            <a:r>
              <a:rPr lang="en-US" sz="2000" dirty="0" smtClean="0"/>
              <a:t>263 pts on systemic trials</a:t>
            </a:r>
          </a:p>
          <a:p>
            <a:r>
              <a:rPr lang="en-US" sz="2000" dirty="0" smtClean="0"/>
              <a:t>68% of eligible pts on trials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706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2132856"/>
            <a:ext cx="9505056" cy="43317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it all beings (and ends)</a:t>
            </a:r>
            <a:r>
              <a:rPr lang="is-IS" dirty="0" smtClean="0"/>
              <a:t>…..</a:t>
            </a:r>
            <a:r>
              <a:rPr lang="en-US" dirty="0" smtClean="0"/>
              <a:t> the MDT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36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/>
          <p:nvPr/>
        </p:nvCxnSpPr>
        <p:spPr>
          <a:xfrm rot="21347673" flipV="1">
            <a:off x="3740150" y="2228850"/>
            <a:ext cx="4248150" cy="360045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147673" flipV="1">
            <a:off x="3760788" y="2200275"/>
            <a:ext cx="4248150" cy="360045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3785190" y="2149890"/>
            <a:ext cx="3239814" cy="2656515"/>
            <a:chOff x="2699691" y="1851080"/>
            <a:chExt cx="3555566" cy="3011751"/>
          </a:xfrm>
        </p:grpSpPr>
        <p:pic>
          <p:nvPicPr>
            <p:cNvPr id="16484" name="Picture 2" descr="E:\Oncology\Melanoma\BRAF Clinicopath correlates\ASCO 2010\BRAFClincorr_Poster_ASCO2010\Logos and MIA building\Building Retouch Sky1_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691" y="2497530"/>
              <a:ext cx="3555566" cy="2365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5" name="TextBox 143"/>
            <p:cNvSpPr txBox="1">
              <a:spLocks noChangeArrowheads="1"/>
            </p:cNvSpPr>
            <p:nvPr/>
          </p:nvSpPr>
          <p:spPr bwMode="auto">
            <a:xfrm>
              <a:off x="3811205" y="1851080"/>
              <a:ext cx="200728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AU" sz="3200"/>
                <a:t>The Clinic</a:t>
              </a:r>
            </a:p>
          </p:txBody>
        </p:sp>
      </p:grpSp>
      <p:graphicFrame>
        <p:nvGraphicFramePr>
          <p:cNvPr id="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962176"/>
              </p:ext>
            </p:extLst>
          </p:nvPr>
        </p:nvGraphicFramePr>
        <p:xfrm>
          <a:off x="1271464" y="630239"/>
          <a:ext cx="3581400" cy="1407994"/>
        </p:xfrm>
        <a:graphic>
          <a:graphicData uri="http://schemas.openxmlformats.org/drawingml/2006/table">
            <a:tbl>
              <a:tblPr/>
              <a:tblGrid>
                <a:gridCol w="1905000"/>
                <a:gridCol w="838200"/>
                <a:gridCol w="838200"/>
              </a:tblGrid>
              <a:tr h="30471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B4A7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 p.a.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Overall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047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Blood Banked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</a:rPr>
                        <a:t>1405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15080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047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Metastases Banked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</a:rPr>
                        <a:t>402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6317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717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</a:rPr>
                        <a:t>Primaries Banked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B4A76"/>
                          </a:solidFill>
                          <a:effectLst/>
                          <a:latin typeface="Arial" pitchFamily="34" charset="0"/>
                        </a:rPr>
                        <a:t>101</a:t>
                      </a:r>
                    </a:p>
                  </a:txBody>
                  <a:tcPr marT="45687" marB="456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charset="0"/>
                        </a:rPr>
                        <a:t>1103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16410" name="TextBox 8"/>
          <p:cNvSpPr txBox="1">
            <a:spLocks noChangeArrowheads="1"/>
          </p:cNvSpPr>
          <p:nvPr/>
        </p:nvSpPr>
        <p:spPr bwMode="auto">
          <a:xfrm>
            <a:off x="1474664" y="14288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/>
              <a:t>Biospecimen Bank</a:t>
            </a:r>
          </a:p>
        </p:txBody>
      </p:sp>
      <p:sp>
        <p:nvSpPr>
          <p:cNvPr id="16411" name="TextBox 9"/>
          <p:cNvSpPr txBox="1">
            <a:spLocks noChangeArrowheads="1"/>
          </p:cNvSpPr>
          <p:nvPr/>
        </p:nvSpPr>
        <p:spPr bwMode="auto">
          <a:xfrm>
            <a:off x="7580312" y="-27384"/>
            <a:ext cx="308768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/>
              <a:t>Research Database</a:t>
            </a:r>
          </a:p>
          <a:p>
            <a:pPr eaLnBrk="1" hangingPunct="1"/>
            <a:endParaRPr lang="en-AU" dirty="0"/>
          </a:p>
        </p:txBody>
      </p:sp>
      <p:grpSp>
        <p:nvGrpSpPr>
          <p:cNvPr id="16412" name="Group 142"/>
          <p:cNvGrpSpPr>
            <a:grpSpLocks/>
          </p:cNvGrpSpPr>
          <p:nvPr/>
        </p:nvGrpSpPr>
        <p:grpSpPr bwMode="auto">
          <a:xfrm>
            <a:off x="8040689" y="476250"/>
            <a:ext cx="2376487" cy="1809750"/>
            <a:chOff x="6372770" y="476672"/>
            <a:chExt cx="2375694" cy="1809750"/>
          </a:xfrm>
        </p:grpSpPr>
        <p:sp>
          <p:nvSpPr>
            <p:cNvPr id="16482" name="mainfrm"/>
            <p:cNvSpPr>
              <a:spLocks noEditPoints="1" noChangeArrowheads="1"/>
            </p:cNvSpPr>
            <p:nvPr/>
          </p:nvSpPr>
          <p:spPr bwMode="auto">
            <a:xfrm>
              <a:off x="6372770" y="476672"/>
              <a:ext cx="2351857" cy="1809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0 h 21600"/>
                <a:gd name="T4" fmla="*/ 2147483647 w 21600"/>
                <a:gd name="T5" fmla="*/ 0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0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32 w 21600"/>
                <a:gd name="T25" fmla="*/ 22174 h 21600"/>
                <a:gd name="T26" fmla="*/ 21579 w 21600"/>
                <a:gd name="T27" fmla="*/ 2791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21600" y="10885"/>
                  </a:moveTo>
                  <a:lnTo>
                    <a:pt x="21600" y="0"/>
                  </a:lnTo>
                  <a:lnTo>
                    <a:pt x="10634" y="0"/>
                  </a:lnTo>
                  <a:lnTo>
                    <a:pt x="0" y="0"/>
                  </a:lnTo>
                  <a:lnTo>
                    <a:pt x="0" y="10885"/>
                  </a:lnTo>
                  <a:lnTo>
                    <a:pt x="0" y="19729"/>
                  </a:lnTo>
                  <a:lnTo>
                    <a:pt x="1163" y="19729"/>
                  </a:lnTo>
                  <a:lnTo>
                    <a:pt x="1163" y="21600"/>
                  </a:lnTo>
                  <a:lnTo>
                    <a:pt x="10800" y="21600"/>
                  </a:lnTo>
                  <a:lnTo>
                    <a:pt x="20603" y="21600"/>
                  </a:lnTo>
                  <a:lnTo>
                    <a:pt x="20603" y="19729"/>
                  </a:lnTo>
                  <a:lnTo>
                    <a:pt x="21600" y="19729"/>
                  </a:lnTo>
                  <a:lnTo>
                    <a:pt x="21600" y="10885"/>
                  </a:lnTo>
                  <a:close/>
                </a:path>
                <a:path w="21600" h="21600" extrusionOk="0">
                  <a:moveTo>
                    <a:pt x="1163" y="19729"/>
                  </a:moveTo>
                  <a:lnTo>
                    <a:pt x="4320" y="19729"/>
                  </a:lnTo>
                  <a:lnTo>
                    <a:pt x="16449" y="19729"/>
                  </a:lnTo>
                  <a:lnTo>
                    <a:pt x="20603" y="19729"/>
                  </a:lnTo>
                  <a:lnTo>
                    <a:pt x="1163" y="19729"/>
                  </a:lnTo>
                  <a:moveTo>
                    <a:pt x="1495" y="2381"/>
                  </a:moveTo>
                  <a:lnTo>
                    <a:pt x="2160" y="2381"/>
                  </a:lnTo>
                  <a:lnTo>
                    <a:pt x="4985" y="2381"/>
                  </a:lnTo>
                  <a:lnTo>
                    <a:pt x="5982" y="2381"/>
                  </a:lnTo>
                  <a:lnTo>
                    <a:pt x="1495" y="2381"/>
                  </a:lnTo>
                  <a:lnTo>
                    <a:pt x="1495" y="3402"/>
                  </a:lnTo>
                  <a:lnTo>
                    <a:pt x="2160" y="3402"/>
                  </a:lnTo>
                  <a:lnTo>
                    <a:pt x="4985" y="3402"/>
                  </a:lnTo>
                  <a:lnTo>
                    <a:pt x="5982" y="3402"/>
                  </a:lnTo>
                  <a:lnTo>
                    <a:pt x="1495" y="3402"/>
                  </a:lnTo>
                  <a:lnTo>
                    <a:pt x="1495" y="4422"/>
                  </a:lnTo>
                  <a:lnTo>
                    <a:pt x="2160" y="4422"/>
                  </a:lnTo>
                  <a:lnTo>
                    <a:pt x="4985" y="4422"/>
                  </a:lnTo>
                  <a:lnTo>
                    <a:pt x="5982" y="4422"/>
                  </a:lnTo>
                  <a:lnTo>
                    <a:pt x="1495" y="4422"/>
                  </a:lnTo>
                  <a:lnTo>
                    <a:pt x="1495" y="5443"/>
                  </a:lnTo>
                  <a:lnTo>
                    <a:pt x="2160" y="5443"/>
                  </a:lnTo>
                  <a:lnTo>
                    <a:pt x="4985" y="5443"/>
                  </a:lnTo>
                  <a:lnTo>
                    <a:pt x="5982" y="5443"/>
                  </a:lnTo>
                  <a:lnTo>
                    <a:pt x="1495" y="5443"/>
                  </a:lnTo>
                  <a:lnTo>
                    <a:pt x="1495" y="6463"/>
                  </a:lnTo>
                  <a:lnTo>
                    <a:pt x="2160" y="6463"/>
                  </a:lnTo>
                  <a:lnTo>
                    <a:pt x="4985" y="6463"/>
                  </a:lnTo>
                  <a:lnTo>
                    <a:pt x="5982" y="6463"/>
                  </a:lnTo>
                  <a:lnTo>
                    <a:pt x="1495" y="6463"/>
                  </a:lnTo>
                  <a:lnTo>
                    <a:pt x="1495" y="7483"/>
                  </a:lnTo>
                  <a:lnTo>
                    <a:pt x="2160" y="7483"/>
                  </a:lnTo>
                  <a:lnTo>
                    <a:pt x="4985" y="7483"/>
                  </a:lnTo>
                  <a:lnTo>
                    <a:pt x="5982" y="7483"/>
                  </a:lnTo>
                  <a:lnTo>
                    <a:pt x="1495" y="7483"/>
                  </a:lnTo>
                  <a:lnTo>
                    <a:pt x="1495" y="8504"/>
                  </a:lnTo>
                  <a:lnTo>
                    <a:pt x="2160" y="8504"/>
                  </a:lnTo>
                  <a:lnTo>
                    <a:pt x="4985" y="8504"/>
                  </a:lnTo>
                  <a:lnTo>
                    <a:pt x="5982" y="8504"/>
                  </a:lnTo>
                  <a:lnTo>
                    <a:pt x="1495" y="8504"/>
                  </a:lnTo>
                  <a:lnTo>
                    <a:pt x="1495" y="9524"/>
                  </a:lnTo>
                  <a:lnTo>
                    <a:pt x="2160" y="9524"/>
                  </a:lnTo>
                  <a:lnTo>
                    <a:pt x="4985" y="9524"/>
                  </a:lnTo>
                  <a:lnTo>
                    <a:pt x="5982" y="9524"/>
                  </a:lnTo>
                  <a:lnTo>
                    <a:pt x="1495" y="9524"/>
                  </a:lnTo>
                  <a:lnTo>
                    <a:pt x="1495" y="10545"/>
                  </a:lnTo>
                  <a:lnTo>
                    <a:pt x="2160" y="10545"/>
                  </a:lnTo>
                  <a:lnTo>
                    <a:pt x="4985" y="10545"/>
                  </a:lnTo>
                  <a:lnTo>
                    <a:pt x="5982" y="10545"/>
                  </a:lnTo>
                  <a:lnTo>
                    <a:pt x="1495" y="10545"/>
                  </a:lnTo>
                  <a:lnTo>
                    <a:pt x="1495" y="11565"/>
                  </a:lnTo>
                  <a:lnTo>
                    <a:pt x="2160" y="11565"/>
                  </a:lnTo>
                  <a:lnTo>
                    <a:pt x="4985" y="11565"/>
                  </a:lnTo>
                  <a:lnTo>
                    <a:pt x="5982" y="11565"/>
                  </a:lnTo>
                  <a:lnTo>
                    <a:pt x="1495" y="11565"/>
                  </a:lnTo>
                  <a:lnTo>
                    <a:pt x="1495" y="12586"/>
                  </a:lnTo>
                  <a:lnTo>
                    <a:pt x="2160" y="12586"/>
                  </a:lnTo>
                  <a:lnTo>
                    <a:pt x="4985" y="12586"/>
                  </a:lnTo>
                  <a:lnTo>
                    <a:pt x="5982" y="12586"/>
                  </a:lnTo>
                  <a:lnTo>
                    <a:pt x="1495" y="12586"/>
                  </a:lnTo>
                  <a:lnTo>
                    <a:pt x="1495" y="13606"/>
                  </a:lnTo>
                  <a:lnTo>
                    <a:pt x="2160" y="13606"/>
                  </a:lnTo>
                  <a:lnTo>
                    <a:pt x="4985" y="13606"/>
                  </a:lnTo>
                  <a:lnTo>
                    <a:pt x="5982" y="13606"/>
                  </a:lnTo>
                  <a:lnTo>
                    <a:pt x="1495" y="13606"/>
                  </a:lnTo>
                  <a:lnTo>
                    <a:pt x="1495" y="14627"/>
                  </a:lnTo>
                  <a:lnTo>
                    <a:pt x="2160" y="14627"/>
                  </a:lnTo>
                  <a:lnTo>
                    <a:pt x="4985" y="14627"/>
                  </a:lnTo>
                  <a:lnTo>
                    <a:pt x="5982" y="14627"/>
                  </a:lnTo>
                  <a:lnTo>
                    <a:pt x="1495" y="14627"/>
                  </a:lnTo>
                  <a:lnTo>
                    <a:pt x="1495" y="15647"/>
                  </a:lnTo>
                  <a:lnTo>
                    <a:pt x="2160" y="15647"/>
                  </a:lnTo>
                  <a:lnTo>
                    <a:pt x="4985" y="15647"/>
                  </a:lnTo>
                  <a:lnTo>
                    <a:pt x="5982" y="15647"/>
                  </a:lnTo>
                  <a:lnTo>
                    <a:pt x="1495" y="15647"/>
                  </a:lnTo>
                  <a:lnTo>
                    <a:pt x="1495" y="16668"/>
                  </a:lnTo>
                  <a:lnTo>
                    <a:pt x="2160" y="16668"/>
                  </a:lnTo>
                  <a:lnTo>
                    <a:pt x="4985" y="16668"/>
                  </a:lnTo>
                  <a:lnTo>
                    <a:pt x="5982" y="16668"/>
                  </a:lnTo>
                  <a:lnTo>
                    <a:pt x="1495" y="16668"/>
                  </a:lnTo>
                  <a:lnTo>
                    <a:pt x="1495" y="17688"/>
                  </a:lnTo>
                  <a:lnTo>
                    <a:pt x="2160" y="17688"/>
                  </a:lnTo>
                  <a:lnTo>
                    <a:pt x="4985" y="17688"/>
                  </a:lnTo>
                  <a:lnTo>
                    <a:pt x="5982" y="17688"/>
                  </a:lnTo>
                  <a:lnTo>
                    <a:pt x="1495" y="17688"/>
                  </a:lnTo>
                  <a:moveTo>
                    <a:pt x="1994" y="19729"/>
                  </a:moveTo>
                  <a:lnTo>
                    <a:pt x="1994" y="20069"/>
                  </a:lnTo>
                  <a:lnTo>
                    <a:pt x="1994" y="21260"/>
                  </a:lnTo>
                  <a:lnTo>
                    <a:pt x="1994" y="21600"/>
                  </a:lnTo>
                  <a:lnTo>
                    <a:pt x="1994" y="19729"/>
                  </a:lnTo>
                  <a:lnTo>
                    <a:pt x="2658" y="19729"/>
                  </a:lnTo>
                  <a:lnTo>
                    <a:pt x="2658" y="20069"/>
                  </a:lnTo>
                  <a:lnTo>
                    <a:pt x="2658" y="21260"/>
                  </a:lnTo>
                  <a:lnTo>
                    <a:pt x="2658" y="21600"/>
                  </a:lnTo>
                  <a:lnTo>
                    <a:pt x="2658" y="19729"/>
                  </a:lnTo>
                  <a:lnTo>
                    <a:pt x="3489" y="19729"/>
                  </a:lnTo>
                  <a:lnTo>
                    <a:pt x="3489" y="20069"/>
                  </a:lnTo>
                  <a:lnTo>
                    <a:pt x="3489" y="21260"/>
                  </a:lnTo>
                  <a:lnTo>
                    <a:pt x="3489" y="21600"/>
                  </a:lnTo>
                  <a:lnTo>
                    <a:pt x="3489" y="19729"/>
                  </a:lnTo>
                  <a:lnTo>
                    <a:pt x="4320" y="19729"/>
                  </a:lnTo>
                  <a:lnTo>
                    <a:pt x="4320" y="20069"/>
                  </a:lnTo>
                  <a:lnTo>
                    <a:pt x="4320" y="21260"/>
                  </a:lnTo>
                  <a:lnTo>
                    <a:pt x="4320" y="21600"/>
                  </a:lnTo>
                  <a:lnTo>
                    <a:pt x="4320" y="19729"/>
                  </a:lnTo>
                  <a:lnTo>
                    <a:pt x="5151" y="19729"/>
                  </a:lnTo>
                  <a:lnTo>
                    <a:pt x="5151" y="20069"/>
                  </a:lnTo>
                  <a:lnTo>
                    <a:pt x="5151" y="21260"/>
                  </a:lnTo>
                  <a:lnTo>
                    <a:pt x="5151" y="21600"/>
                  </a:lnTo>
                  <a:lnTo>
                    <a:pt x="5151" y="19729"/>
                  </a:lnTo>
                  <a:lnTo>
                    <a:pt x="5982" y="19729"/>
                  </a:lnTo>
                  <a:lnTo>
                    <a:pt x="5982" y="20069"/>
                  </a:lnTo>
                  <a:lnTo>
                    <a:pt x="5982" y="21260"/>
                  </a:lnTo>
                  <a:lnTo>
                    <a:pt x="5982" y="21600"/>
                  </a:lnTo>
                  <a:lnTo>
                    <a:pt x="5982" y="19729"/>
                  </a:lnTo>
                  <a:lnTo>
                    <a:pt x="6812" y="19729"/>
                  </a:lnTo>
                  <a:lnTo>
                    <a:pt x="6812" y="20069"/>
                  </a:lnTo>
                  <a:lnTo>
                    <a:pt x="6812" y="21260"/>
                  </a:lnTo>
                  <a:lnTo>
                    <a:pt x="6812" y="21600"/>
                  </a:lnTo>
                  <a:lnTo>
                    <a:pt x="6812" y="19729"/>
                  </a:lnTo>
                  <a:lnTo>
                    <a:pt x="7643" y="19729"/>
                  </a:lnTo>
                  <a:lnTo>
                    <a:pt x="7643" y="20069"/>
                  </a:lnTo>
                  <a:lnTo>
                    <a:pt x="7643" y="21260"/>
                  </a:lnTo>
                  <a:lnTo>
                    <a:pt x="7643" y="21600"/>
                  </a:lnTo>
                  <a:lnTo>
                    <a:pt x="7643" y="19729"/>
                  </a:lnTo>
                  <a:lnTo>
                    <a:pt x="8474" y="19729"/>
                  </a:lnTo>
                  <a:lnTo>
                    <a:pt x="8474" y="20069"/>
                  </a:lnTo>
                  <a:lnTo>
                    <a:pt x="8474" y="21260"/>
                  </a:lnTo>
                  <a:lnTo>
                    <a:pt x="8474" y="21600"/>
                  </a:lnTo>
                  <a:lnTo>
                    <a:pt x="8474" y="19729"/>
                  </a:lnTo>
                  <a:lnTo>
                    <a:pt x="9305" y="19729"/>
                  </a:lnTo>
                  <a:lnTo>
                    <a:pt x="9305" y="20069"/>
                  </a:lnTo>
                  <a:lnTo>
                    <a:pt x="9305" y="21260"/>
                  </a:lnTo>
                  <a:lnTo>
                    <a:pt x="9305" y="21600"/>
                  </a:lnTo>
                  <a:lnTo>
                    <a:pt x="9305" y="19729"/>
                  </a:lnTo>
                  <a:lnTo>
                    <a:pt x="10135" y="19729"/>
                  </a:lnTo>
                  <a:lnTo>
                    <a:pt x="10135" y="20069"/>
                  </a:lnTo>
                  <a:lnTo>
                    <a:pt x="10135" y="21260"/>
                  </a:lnTo>
                  <a:lnTo>
                    <a:pt x="10135" y="21600"/>
                  </a:lnTo>
                  <a:lnTo>
                    <a:pt x="10135" y="19729"/>
                  </a:lnTo>
                  <a:lnTo>
                    <a:pt x="10966" y="19729"/>
                  </a:lnTo>
                  <a:lnTo>
                    <a:pt x="10966" y="20069"/>
                  </a:lnTo>
                  <a:lnTo>
                    <a:pt x="10966" y="21260"/>
                  </a:lnTo>
                  <a:lnTo>
                    <a:pt x="10966" y="21600"/>
                  </a:lnTo>
                  <a:lnTo>
                    <a:pt x="10966" y="19729"/>
                  </a:lnTo>
                  <a:lnTo>
                    <a:pt x="11797" y="19729"/>
                  </a:lnTo>
                  <a:lnTo>
                    <a:pt x="11797" y="20069"/>
                  </a:lnTo>
                  <a:lnTo>
                    <a:pt x="11797" y="21260"/>
                  </a:lnTo>
                  <a:lnTo>
                    <a:pt x="11797" y="21600"/>
                  </a:lnTo>
                  <a:lnTo>
                    <a:pt x="11797" y="19729"/>
                  </a:lnTo>
                  <a:lnTo>
                    <a:pt x="12462" y="19729"/>
                  </a:lnTo>
                  <a:lnTo>
                    <a:pt x="12462" y="20069"/>
                  </a:lnTo>
                  <a:lnTo>
                    <a:pt x="12462" y="21260"/>
                  </a:lnTo>
                  <a:lnTo>
                    <a:pt x="12462" y="21600"/>
                  </a:lnTo>
                  <a:lnTo>
                    <a:pt x="12462" y="19729"/>
                  </a:lnTo>
                  <a:lnTo>
                    <a:pt x="13292" y="19729"/>
                  </a:lnTo>
                  <a:lnTo>
                    <a:pt x="13292" y="20069"/>
                  </a:lnTo>
                  <a:lnTo>
                    <a:pt x="13292" y="21260"/>
                  </a:lnTo>
                  <a:lnTo>
                    <a:pt x="13292" y="21600"/>
                  </a:lnTo>
                  <a:lnTo>
                    <a:pt x="13292" y="19729"/>
                  </a:lnTo>
                  <a:lnTo>
                    <a:pt x="14123" y="19729"/>
                  </a:lnTo>
                  <a:lnTo>
                    <a:pt x="14123" y="20069"/>
                  </a:lnTo>
                  <a:lnTo>
                    <a:pt x="14123" y="21260"/>
                  </a:lnTo>
                  <a:lnTo>
                    <a:pt x="14123" y="21600"/>
                  </a:lnTo>
                  <a:lnTo>
                    <a:pt x="14123" y="19729"/>
                  </a:lnTo>
                  <a:lnTo>
                    <a:pt x="14954" y="19729"/>
                  </a:lnTo>
                  <a:lnTo>
                    <a:pt x="14954" y="20069"/>
                  </a:lnTo>
                  <a:lnTo>
                    <a:pt x="14954" y="21260"/>
                  </a:lnTo>
                  <a:lnTo>
                    <a:pt x="14954" y="21600"/>
                  </a:lnTo>
                  <a:lnTo>
                    <a:pt x="14954" y="19729"/>
                  </a:lnTo>
                  <a:lnTo>
                    <a:pt x="15785" y="19729"/>
                  </a:lnTo>
                  <a:lnTo>
                    <a:pt x="15785" y="20069"/>
                  </a:lnTo>
                  <a:lnTo>
                    <a:pt x="15785" y="21260"/>
                  </a:lnTo>
                  <a:lnTo>
                    <a:pt x="15785" y="21600"/>
                  </a:lnTo>
                  <a:lnTo>
                    <a:pt x="15785" y="19729"/>
                  </a:lnTo>
                  <a:lnTo>
                    <a:pt x="16615" y="19729"/>
                  </a:lnTo>
                  <a:lnTo>
                    <a:pt x="16615" y="20069"/>
                  </a:lnTo>
                  <a:lnTo>
                    <a:pt x="16615" y="21260"/>
                  </a:lnTo>
                  <a:lnTo>
                    <a:pt x="16615" y="21600"/>
                  </a:lnTo>
                  <a:lnTo>
                    <a:pt x="16615" y="19729"/>
                  </a:lnTo>
                  <a:lnTo>
                    <a:pt x="17446" y="19729"/>
                  </a:lnTo>
                  <a:lnTo>
                    <a:pt x="17446" y="20069"/>
                  </a:lnTo>
                  <a:lnTo>
                    <a:pt x="17446" y="21260"/>
                  </a:lnTo>
                  <a:lnTo>
                    <a:pt x="17446" y="21600"/>
                  </a:lnTo>
                  <a:lnTo>
                    <a:pt x="17446" y="19729"/>
                  </a:lnTo>
                  <a:lnTo>
                    <a:pt x="18277" y="19729"/>
                  </a:lnTo>
                  <a:lnTo>
                    <a:pt x="18277" y="20069"/>
                  </a:lnTo>
                  <a:lnTo>
                    <a:pt x="18277" y="21260"/>
                  </a:lnTo>
                  <a:lnTo>
                    <a:pt x="18277" y="21600"/>
                  </a:lnTo>
                  <a:lnTo>
                    <a:pt x="18277" y="19729"/>
                  </a:lnTo>
                  <a:lnTo>
                    <a:pt x="19108" y="19729"/>
                  </a:lnTo>
                  <a:lnTo>
                    <a:pt x="19108" y="20069"/>
                  </a:lnTo>
                  <a:lnTo>
                    <a:pt x="19108" y="21260"/>
                  </a:lnTo>
                  <a:lnTo>
                    <a:pt x="19108" y="21600"/>
                  </a:lnTo>
                  <a:lnTo>
                    <a:pt x="19108" y="19729"/>
                  </a:lnTo>
                  <a:lnTo>
                    <a:pt x="19938" y="19729"/>
                  </a:lnTo>
                  <a:lnTo>
                    <a:pt x="19938" y="20069"/>
                  </a:lnTo>
                  <a:lnTo>
                    <a:pt x="19938" y="21260"/>
                  </a:lnTo>
                  <a:lnTo>
                    <a:pt x="19938" y="21600"/>
                  </a:lnTo>
                  <a:lnTo>
                    <a:pt x="19938" y="19729"/>
                  </a:lnTo>
                  <a:moveTo>
                    <a:pt x="1495" y="1531"/>
                  </a:moveTo>
                  <a:lnTo>
                    <a:pt x="5982" y="1531"/>
                  </a:lnTo>
                  <a:lnTo>
                    <a:pt x="5982" y="18539"/>
                  </a:lnTo>
                  <a:lnTo>
                    <a:pt x="1495" y="18539"/>
                  </a:lnTo>
                  <a:lnTo>
                    <a:pt x="1495" y="1531"/>
                  </a:lnTo>
                  <a:moveTo>
                    <a:pt x="7311" y="1531"/>
                  </a:moveTo>
                  <a:lnTo>
                    <a:pt x="7975" y="1531"/>
                  </a:lnTo>
                  <a:lnTo>
                    <a:pt x="7975" y="8334"/>
                  </a:lnTo>
                  <a:lnTo>
                    <a:pt x="7311" y="8334"/>
                  </a:lnTo>
                  <a:lnTo>
                    <a:pt x="7311" y="1531"/>
                  </a:lnTo>
                  <a:moveTo>
                    <a:pt x="7145" y="9865"/>
                  </a:moveTo>
                  <a:lnTo>
                    <a:pt x="8142" y="9865"/>
                  </a:lnTo>
                  <a:lnTo>
                    <a:pt x="8142" y="10715"/>
                  </a:lnTo>
                  <a:lnTo>
                    <a:pt x="7145" y="10715"/>
                  </a:lnTo>
                  <a:lnTo>
                    <a:pt x="7145" y="9865"/>
                  </a:lnTo>
                  <a:moveTo>
                    <a:pt x="8972" y="1531"/>
                  </a:moveTo>
                  <a:lnTo>
                    <a:pt x="12462" y="1531"/>
                  </a:lnTo>
                  <a:lnTo>
                    <a:pt x="12462" y="5443"/>
                  </a:lnTo>
                  <a:lnTo>
                    <a:pt x="8972" y="5443"/>
                  </a:lnTo>
                  <a:lnTo>
                    <a:pt x="8972" y="1531"/>
                  </a:lnTo>
                  <a:moveTo>
                    <a:pt x="13625" y="1531"/>
                  </a:moveTo>
                  <a:lnTo>
                    <a:pt x="20271" y="1531"/>
                  </a:lnTo>
                  <a:lnTo>
                    <a:pt x="20271" y="5443"/>
                  </a:lnTo>
                  <a:lnTo>
                    <a:pt x="13625" y="5443"/>
                  </a:lnTo>
                  <a:lnTo>
                    <a:pt x="13625" y="1531"/>
                  </a:lnTo>
                  <a:moveTo>
                    <a:pt x="18609" y="6463"/>
                  </a:moveTo>
                  <a:lnTo>
                    <a:pt x="20437" y="6463"/>
                  </a:lnTo>
                  <a:lnTo>
                    <a:pt x="20437" y="10885"/>
                  </a:lnTo>
                  <a:lnTo>
                    <a:pt x="18609" y="10885"/>
                  </a:lnTo>
                  <a:lnTo>
                    <a:pt x="18609" y="6463"/>
                  </a:lnTo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6483" name="Picture 2" descr="C:\Program Files (x86)\Microsoft Office\MEDIA\CAGCAT10\j0285750.w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425" y="1079054"/>
              <a:ext cx="1824039" cy="112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413" name="TextBox 13"/>
          <p:cNvSpPr txBox="1">
            <a:spLocks noChangeArrowheads="1"/>
          </p:cNvSpPr>
          <p:nvPr/>
        </p:nvSpPr>
        <p:spPr bwMode="auto">
          <a:xfrm>
            <a:off x="1524000" y="5510213"/>
            <a:ext cx="20018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/>
              <a:t>Clinical Trials</a:t>
            </a:r>
          </a:p>
          <a:p>
            <a:pPr eaLnBrk="1" hangingPunct="1"/>
            <a:r>
              <a:rPr lang="en-AU" sz="2000" dirty="0"/>
              <a:t>new drugs</a:t>
            </a:r>
          </a:p>
          <a:p>
            <a:pPr eaLnBrk="1" hangingPunct="1"/>
            <a:r>
              <a:rPr lang="en-AU" sz="2000" dirty="0"/>
              <a:t>new technology</a:t>
            </a:r>
          </a:p>
          <a:p>
            <a:pPr eaLnBrk="1" hangingPunct="1"/>
            <a:endParaRPr lang="en-AU" dirty="0"/>
          </a:p>
        </p:txBody>
      </p:sp>
      <p:sp>
        <p:nvSpPr>
          <p:cNvPr id="16414" name="TextBox 14"/>
          <p:cNvSpPr txBox="1">
            <a:spLocks noChangeArrowheads="1"/>
          </p:cNvSpPr>
          <p:nvPr/>
        </p:nvSpPr>
        <p:spPr bwMode="auto">
          <a:xfrm>
            <a:off x="8158163" y="5703888"/>
            <a:ext cx="189827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/>
              <a:t>Laboratories</a:t>
            </a:r>
          </a:p>
          <a:p>
            <a:pPr eaLnBrk="1" hangingPunct="1"/>
            <a:r>
              <a:rPr lang="en-AU" sz="2000" dirty="0" smtClean="0"/>
              <a:t>USYD/CPC</a:t>
            </a:r>
          </a:p>
          <a:p>
            <a:pPr eaLnBrk="1" hangingPunct="1"/>
            <a:r>
              <a:rPr lang="en-AU" sz="2000" dirty="0" smtClean="0"/>
              <a:t>MQU</a:t>
            </a:r>
            <a:endParaRPr lang="en-AU" sz="2000" dirty="0"/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5667481" y="3264837"/>
            <a:ext cx="2168525" cy="1727200"/>
            <a:chOff x="2915816" y="2924944"/>
            <a:chExt cx="2168640" cy="1728192"/>
          </a:xfrm>
        </p:grpSpPr>
        <p:pic>
          <p:nvPicPr>
            <p:cNvPr id="16480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924944"/>
              <a:ext cx="2168640" cy="1728192"/>
            </a:xfrm>
            <a:prstGeom prst="rect">
              <a:avLst/>
            </a:prstGeom>
            <a:solidFill>
              <a:srgbClr val="00040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Rectangle 55"/>
            <p:cNvSpPr/>
            <p:nvPr/>
          </p:nvSpPr>
          <p:spPr>
            <a:xfrm>
              <a:off x="3779462" y="3501538"/>
              <a:ext cx="360381" cy="714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/>
            </a:p>
          </p:txBody>
        </p:sp>
      </p:grpSp>
      <p:cxnSp>
        <p:nvCxnSpPr>
          <p:cNvPr id="67" name="Straight Arrow Connector 66"/>
          <p:cNvCxnSpPr/>
          <p:nvPr/>
        </p:nvCxnSpPr>
        <p:spPr>
          <a:xfrm>
            <a:off x="5375276" y="1268413"/>
            <a:ext cx="2233613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9120188" y="2781301"/>
            <a:ext cx="0" cy="2519363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2566988" y="2781301"/>
            <a:ext cx="0" cy="2519363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872039" y="6165850"/>
            <a:ext cx="2232025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22" name="TextBox 141"/>
          <p:cNvSpPr txBox="1">
            <a:spLocks noChangeArrowheads="1"/>
          </p:cNvSpPr>
          <p:nvPr/>
        </p:nvSpPr>
        <p:spPr bwMode="auto">
          <a:xfrm>
            <a:off x="8328249" y="2348880"/>
            <a:ext cx="19811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800" dirty="0"/>
              <a:t>40 000 </a:t>
            </a:r>
            <a:r>
              <a:rPr lang="en-AU" sz="1800" dirty="0" err="1"/>
              <a:t>pt</a:t>
            </a:r>
            <a:r>
              <a:rPr lang="en-AU" sz="1800" dirty="0"/>
              <a:t> records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39004" y="6623774"/>
            <a:ext cx="1577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smtClean="0"/>
              <a:t>Georgina </a:t>
            </a:r>
            <a:r>
              <a:rPr lang="en-AU" sz="1100" dirty="0" smtClean="0"/>
              <a:t>V Long, MIA</a:t>
            </a:r>
            <a:endParaRPr lang="en-AU" sz="1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0" grpId="0"/>
      <p:bldP spid="16411" grpId="0" animBg="1"/>
      <p:bldP spid="16413" grpId="0"/>
      <p:bldP spid="16414" grpId="0"/>
      <p:bldP spid="164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Long_MIA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ong_MIA&amp;SydUn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Long_M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IA TOP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IA TOP 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GLong_MIA2.thmx</Template>
  <TotalTime>14486</TotalTime>
  <Words>1376</Words>
  <Application>Microsoft Macintosh PowerPoint</Application>
  <PresentationFormat>Widescreen</PresentationFormat>
  <Paragraphs>505</Paragraphs>
  <Slides>37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Arial Narrow</vt:lpstr>
      <vt:lpstr>Batang</vt:lpstr>
      <vt:lpstr>Bell MT</vt:lpstr>
      <vt:lpstr>Calibri</vt:lpstr>
      <vt:lpstr>Georgia</vt:lpstr>
      <vt:lpstr>MS PGothic</vt:lpstr>
      <vt:lpstr>ＭＳ Ｐゴシック</vt:lpstr>
      <vt:lpstr>ＭＳ 明朝</vt:lpstr>
      <vt:lpstr>Myriad Pro</vt:lpstr>
      <vt:lpstr>Times New Roman</vt:lpstr>
      <vt:lpstr>Wingdings</vt:lpstr>
      <vt:lpstr>Arial</vt:lpstr>
      <vt:lpstr>GLong_MIA2</vt:lpstr>
      <vt:lpstr>GLong_MIA&amp;SydUni</vt:lpstr>
      <vt:lpstr>GLong_MIA</vt:lpstr>
      <vt:lpstr>MIA TOP 2015</vt:lpstr>
      <vt:lpstr>2_MIA TOP 2015</vt:lpstr>
      <vt:lpstr>Worksheet</vt:lpstr>
      <vt:lpstr>Integrating research into  Early phase trials in Melanoma</vt:lpstr>
      <vt:lpstr>Research on early phase trials – WHY?</vt:lpstr>
      <vt:lpstr>Research on early phase trials – HOW?</vt:lpstr>
      <vt:lpstr>Research on early phase trials – HOW?</vt:lpstr>
      <vt:lpstr>Melanoma Institute Australia</vt:lpstr>
      <vt:lpstr>Overall Survival: Metastatic Melanoma Phase III Studies</vt:lpstr>
      <vt:lpstr>Melanoma Institute Australia</vt:lpstr>
      <vt:lpstr>Where it all beings (and ends)….. the MDT</vt:lpstr>
      <vt:lpstr>PowerPoint Presentation</vt:lpstr>
      <vt:lpstr>The Team</vt:lpstr>
      <vt:lpstr>Translational Platform</vt:lpstr>
      <vt:lpstr>Translational biopsy platform – lab studies</vt:lpstr>
      <vt:lpstr>PowerPoint Presentation</vt:lpstr>
      <vt:lpstr>Major MIA early phase trials</vt:lpstr>
      <vt:lpstr>V600K BRAF mutations</vt:lpstr>
      <vt:lpstr>V600K BRAF mutations</vt:lpstr>
      <vt:lpstr>V600K BRAF mutations</vt:lpstr>
      <vt:lpstr>V600K BRAF mutations</vt:lpstr>
      <vt:lpstr>BRAFi for brain mets</vt:lpstr>
      <vt:lpstr>BRAFi resistance</vt:lpstr>
      <vt:lpstr>BRAFi resistance - collaborations</vt:lpstr>
      <vt:lpstr>BRAFi and immune infiltrates</vt:lpstr>
      <vt:lpstr>BRAFi toxicity</vt:lpstr>
      <vt:lpstr>Immunotherapy research</vt:lpstr>
      <vt:lpstr>Biomarkers of response – EDT biopsies</vt:lpstr>
      <vt:lpstr>Biomarkers of response - RNAseq</vt:lpstr>
      <vt:lpstr>Biomarkers of PD-1 response - Multiplex IHC</vt:lpstr>
      <vt:lpstr>ctDNA and immunotherapy</vt:lpstr>
      <vt:lpstr>Stage IV Melanoma, Pt MTP</vt:lpstr>
      <vt:lpstr>ctDNA and immunotherapy</vt:lpstr>
      <vt:lpstr>Immunotherapy for brain metastases</vt:lpstr>
      <vt:lpstr>Neoadjuvant Model</vt:lpstr>
      <vt:lpstr>Neoadjuvant BRAF/MEKi</vt:lpstr>
      <vt:lpstr>BRAF/MEKi - Biomarkers</vt:lpstr>
      <vt:lpstr>Clinical Trials App</vt:lpstr>
      <vt:lpstr>Research on early phase trials – HOW?</vt:lpstr>
      <vt:lpstr>Acknowledgements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Pre, Post and Progression in the TEAM Study Treat Excise Analyse Melanoma</dc:title>
  <dc:creator>glong</dc:creator>
  <cp:lastModifiedBy>Alex Menzies</cp:lastModifiedBy>
  <cp:revision>377</cp:revision>
  <dcterms:created xsi:type="dcterms:W3CDTF">2011-08-06T11:33:47Z</dcterms:created>
  <dcterms:modified xsi:type="dcterms:W3CDTF">2018-03-22T03:51:56Z</dcterms:modified>
</cp:coreProperties>
</file>