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98" r:id="rId2"/>
    <p:sldMasterId id="2147483808" r:id="rId3"/>
  </p:sldMasterIdLst>
  <p:notesMasterIdLst>
    <p:notesMasterId r:id="rId23"/>
  </p:notesMasterIdLst>
  <p:sldIdLst>
    <p:sldId id="519" r:id="rId4"/>
    <p:sldId id="8201" r:id="rId5"/>
    <p:sldId id="534" r:id="rId6"/>
    <p:sldId id="8202" r:id="rId7"/>
    <p:sldId id="8203" r:id="rId8"/>
    <p:sldId id="8204" r:id="rId9"/>
    <p:sldId id="8205" r:id="rId10"/>
    <p:sldId id="8213" r:id="rId11"/>
    <p:sldId id="8207" r:id="rId12"/>
    <p:sldId id="8208" r:id="rId13"/>
    <p:sldId id="8209" r:id="rId14"/>
    <p:sldId id="8211" r:id="rId15"/>
    <p:sldId id="256" r:id="rId16"/>
    <p:sldId id="8214" r:id="rId17"/>
    <p:sldId id="8216" r:id="rId18"/>
    <p:sldId id="8217" r:id="rId19"/>
    <p:sldId id="8220" r:id="rId20"/>
    <p:sldId id="8219" r:id="rId21"/>
    <p:sldId id="8218" r:id="rId2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e Lee" initials="CL" lastIdx="1" clrIdx="0">
    <p:extLst>
      <p:ext uri="{19B8F6BF-5375-455C-9EA6-DF929625EA0E}">
        <p15:presenceInfo xmlns:p15="http://schemas.microsoft.com/office/powerpoint/2012/main" userId="S-1-5-21-436374069-1644491937-725345543-6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5543" autoAdjust="0"/>
  </p:normalViewPr>
  <p:slideViewPr>
    <p:cSldViewPr>
      <p:cViewPr varScale="1">
        <p:scale>
          <a:sx n="67" d="100"/>
          <a:sy n="67" d="100"/>
        </p:scale>
        <p:origin x="620" y="44"/>
      </p:cViewPr>
      <p:guideLst>
        <p:guide orient="horz" pos="2160"/>
        <p:guide/>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3633"/>
          </a:xfrm>
          <a:prstGeom prst="rect">
            <a:avLst/>
          </a:prstGeom>
        </p:spPr>
        <p:txBody>
          <a:bodyPr vert="horz" lIns="91029" tIns="45514" rIns="91029" bIns="45514" rtlCol="0"/>
          <a:lstStyle>
            <a:lvl1pPr algn="l">
              <a:defRPr sz="1200"/>
            </a:lvl1pPr>
          </a:lstStyle>
          <a:p>
            <a:endParaRPr lang="en-AU"/>
          </a:p>
        </p:txBody>
      </p:sp>
      <p:sp>
        <p:nvSpPr>
          <p:cNvPr id="3" name="Date Placeholder 2"/>
          <p:cNvSpPr>
            <a:spLocks noGrp="1"/>
          </p:cNvSpPr>
          <p:nvPr>
            <p:ph type="dt" idx="1"/>
          </p:nvPr>
        </p:nvSpPr>
        <p:spPr>
          <a:xfrm>
            <a:off x="3850444" y="1"/>
            <a:ext cx="2945659" cy="493633"/>
          </a:xfrm>
          <a:prstGeom prst="rect">
            <a:avLst/>
          </a:prstGeom>
        </p:spPr>
        <p:txBody>
          <a:bodyPr vert="horz" lIns="91029" tIns="45514" rIns="91029" bIns="45514" rtlCol="0"/>
          <a:lstStyle>
            <a:lvl1pPr algn="r">
              <a:defRPr sz="1200"/>
            </a:lvl1pPr>
          </a:lstStyle>
          <a:p>
            <a:fld id="{010919AB-75A7-4DC4-9497-3F9FE91ABEF1}" type="datetimeFigureOut">
              <a:rPr lang="en-AU" smtClean="0"/>
              <a:t>10/03/2021</a:t>
            </a:fld>
            <a:endParaRPr lang="en-AU"/>
          </a:p>
        </p:txBody>
      </p:sp>
      <p:sp>
        <p:nvSpPr>
          <p:cNvPr id="4" name="Slide Image Placeholder 3"/>
          <p:cNvSpPr>
            <a:spLocks noGrp="1" noRot="1" noChangeAspect="1"/>
          </p:cNvSpPr>
          <p:nvPr>
            <p:ph type="sldImg" idx="2"/>
          </p:nvPr>
        </p:nvSpPr>
        <p:spPr>
          <a:xfrm>
            <a:off x="109538" y="741363"/>
            <a:ext cx="6578600" cy="3700462"/>
          </a:xfrm>
          <a:prstGeom prst="rect">
            <a:avLst/>
          </a:prstGeom>
          <a:noFill/>
          <a:ln w="12700">
            <a:solidFill>
              <a:prstClr val="black"/>
            </a:solidFill>
          </a:ln>
        </p:spPr>
        <p:txBody>
          <a:bodyPr vert="horz" lIns="91029" tIns="45514" rIns="91029" bIns="45514" rtlCol="0" anchor="ctr"/>
          <a:lstStyle/>
          <a:p>
            <a:endParaRPr lang="en-AU"/>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029" tIns="45514" rIns="91029" bIns="455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9377318"/>
            <a:ext cx="2945659" cy="493633"/>
          </a:xfrm>
          <a:prstGeom prst="rect">
            <a:avLst/>
          </a:prstGeom>
        </p:spPr>
        <p:txBody>
          <a:bodyPr vert="horz" lIns="91029" tIns="45514" rIns="91029" bIns="45514"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377318"/>
            <a:ext cx="2945659" cy="493633"/>
          </a:xfrm>
          <a:prstGeom prst="rect">
            <a:avLst/>
          </a:prstGeom>
        </p:spPr>
        <p:txBody>
          <a:bodyPr vert="horz" lIns="91029" tIns="45514" rIns="91029" bIns="45514" rtlCol="0" anchor="b"/>
          <a:lstStyle>
            <a:lvl1pPr algn="r">
              <a:defRPr sz="1200"/>
            </a:lvl1pPr>
          </a:lstStyle>
          <a:p>
            <a:fld id="{78392272-181A-4529-9295-1B293B55F9C6}" type="slidenum">
              <a:rPr lang="en-AU" smtClean="0"/>
              <a:t>‹#›</a:t>
            </a:fld>
            <a:endParaRPr lang="en-AU"/>
          </a:p>
        </p:txBody>
      </p:sp>
    </p:spTree>
    <p:extLst>
      <p:ext uri="{BB962C8B-B14F-4D97-AF65-F5344CB8AC3E}">
        <p14:creationId xmlns:p14="http://schemas.microsoft.com/office/powerpoint/2010/main" val="188953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8392272-181A-4529-9295-1B293B55F9C6}" type="slidenum">
              <a:rPr lang="en-AU" smtClean="0"/>
              <a:t>1</a:t>
            </a:fld>
            <a:endParaRPr lang="en-AU"/>
          </a:p>
        </p:txBody>
      </p:sp>
    </p:spTree>
    <p:extLst>
      <p:ext uri="{BB962C8B-B14F-4D97-AF65-F5344CB8AC3E}">
        <p14:creationId xmlns:p14="http://schemas.microsoft.com/office/powerpoint/2010/main" val="200808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51A4B676-1E87-488D-8D6D-87530B2AA665}"/>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4098" name="Text Box 2">
            <a:extLst>
              <a:ext uri="{FF2B5EF4-FFF2-40B4-BE49-F238E27FC236}">
                <a16:creationId xmlns:a16="http://schemas.microsoft.com/office/drawing/2014/main" id="{558FBB34-5DEA-47CC-8647-F3B6F0C20B86}"/>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cs typeface="msgothic" charset="0"/>
              </a:rPr>
              <a:t>Standard phase 1 cohort expansion design used to determine dose based on toxicity rate.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4E94616D-7876-4C0F-BEDA-4208A070A84A}"/>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4098" name="Text Box 2">
            <a:extLst>
              <a:ext uri="{FF2B5EF4-FFF2-40B4-BE49-F238E27FC236}">
                <a16:creationId xmlns:a16="http://schemas.microsoft.com/office/drawing/2014/main" id="{CF3A1CAA-33E1-4D9C-A950-F1EE2F7FF19C}"/>
              </a:ext>
            </a:extLst>
          </p:cNvPr>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cs typeface="msgothic" charset="0"/>
              </a:rPr>
              <a:t>Hypothetical phase I clinical trial using the TITE-BOIN design. Patients are treated in cohort sizes of 3, and the number above the “×” indicates the time when DLT occurs.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ection header 1">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27711" t="11000" r="36508"/>
          <a:stretch/>
        </p:blipFill>
        <p:spPr>
          <a:xfrm>
            <a:off x="9570720" y="-10324"/>
            <a:ext cx="2621280" cy="6103620"/>
          </a:xfrm>
          <a:prstGeom prst="rect">
            <a:avLst/>
          </a:prstGeom>
        </p:spPr>
      </p:pic>
      <p:sp>
        <p:nvSpPr>
          <p:cNvPr id="14" name="Subtitle 2"/>
          <p:cNvSpPr txBox="1">
            <a:spLocks/>
          </p:cNvSpPr>
          <p:nvPr userDrawn="1"/>
        </p:nvSpPr>
        <p:spPr>
          <a:xfrm>
            <a:off x="335360" y="2420888"/>
            <a:ext cx="85344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AU" sz="3200" i="1" dirty="0">
              <a:solidFill>
                <a:schemeClr val="tx1"/>
              </a:solidFill>
            </a:endParaRPr>
          </a:p>
        </p:txBody>
      </p:sp>
      <p:sp>
        <p:nvSpPr>
          <p:cNvPr id="16" name="Text Placeholder 15"/>
          <p:cNvSpPr>
            <a:spLocks noGrp="1"/>
          </p:cNvSpPr>
          <p:nvPr>
            <p:ph type="body" sz="quarter" idx="10" hasCustomPrompt="1"/>
          </p:nvPr>
        </p:nvSpPr>
        <p:spPr>
          <a:xfrm>
            <a:off x="335360" y="2276872"/>
            <a:ext cx="8534400" cy="648072"/>
          </a:xfrm>
          <a:prstGeom prst="rect">
            <a:avLst/>
          </a:prstGeom>
        </p:spPr>
        <p:txBody>
          <a:bodyPr/>
          <a:lstStyle>
            <a:lvl1pPr marL="0" indent="0">
              <a:buNone/>
              <a:defRPr b="0" i="0"/>
            </a:lvl1pPr>
          </a:lstStyle>
          <a:p>
            <a:pPr lvl="0"/>
            <a:r>
              <a:rPr lang="en-US" dirty="0"/>
              <a:t>MODULE 1: EXAMPLE</a:t>
            </a:r>
          </a:p>
        </p:txBody>
      </p:sp>
      <p:sp>
        <p:nvSpPr>
          <p:cNvPr id="3" name="Text Placeholder 2"/>
          <p:cNvSpPr>
            <a:spLocks noGrp="1"/>
          </p:cNvSpPr>
          <p:nvPr>
            <p:ph type="body" sz="quarter" idx="11" hasCustomPrompt="1"/>
          </p:nvPr>
        </p:nvSpPr>
        <p:spPr>
          <a:xfrm>
            <a:off x="334433" y="2924176"/>
            <a:ext cx="8534400" cy="72072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i="1" dirty="0"/>
              <a:t>“Title of presentation/section”</a:t>
            </a:r>
            <a:endParaRPr lang="en-US" dirty="0"/>
          </a:p>
        </p:txBody>
      </p:sp>
      <p:sp>
        <p:nvSpPr>
          <p:cNvPr id="5" name="Text Placeholder 4"/>
          <p:cNvSpPr>
            <a:spLocks noGrp="1"/>
          </p:cNvSpPr>
          <p:nvPr>
            <p:ph type="body" sz="quarter" idx="12" hasCustomPrompt="1"/>
          </p:nvPr>
        </p:nvSpPr>
        <p:spPr>
          <a:xfrm>
            <a:off x="239779" y="6381329"/>
            <a:ext cx="3839997" cy="288503"/>
          </a:xfrm>
          <a:prstGeom prst="rect">
            <a:avLst/>
          </a:prstGeom>
        </p:spPr>
        <p:txBody>
          <a:bodyPr/>
          <a:lstStyle>
            <a:lvl1pPr marL="0" indent="0">
              <a:buNone/>
              <a:defRPr sz="1400">
                <a:solidFill>
                  <a:schemeClr val="accent1">
                    <a:lumMod val="75000"/>
                  </a:schemeClr>
                </a:solidFill>
              </a:defRPr>
            </a:lvl1pPr>
            <a:lvl2pPr marL="457200" indent="0">
              <a:buNone/>
              <a:defRPr/>
            </a:lvl2pPr>
          </a:lstStyle>
          <a:p>
            <a:pPr lvl="0"/>
            <a:r>
              <a:rPr lang="en-AU" dirty="0"/>
              <a:t>Version number, date</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11868"/>
          <a:stretch/>
        </p:blipFill>
        <p:spPr>
          <a:xfrm>
            <a:off x="7304058" y="6107743"/>
            <a:ext cx="2344337" cy="727084"/>
          </a:xfrm>
          <a:prstGeom prst="rect">
            <a:avLst/>
          </a:prstGeom>
        </p:spPr>
      </p:pic>
    </p:spTree>
    <p:extLst>
      <p:ext uri="{BB962C8B-B14F-4D97-AF65-F5344CB8AC3E}">
        <p14:creationId xmlns:p14="http://schemas.microsoft.com/office/powerpoint/2010/main" val="62841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Comparison">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9"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
        <p:nvSpPr>
          <p:cNvPr id="10" name="Content Placeholder 3"/>
          <p:cNvSpPr>
            <a:spLocks noGrp="1"/>
          </p:cNvSpPr>
          <p:nvPr>
            <p:ph sz="half" idx="2"/>
          </p:nvPr>
        </p:nvSpPr>
        <p:spPr>
          <a:xfrm>
            <a:off x="1333467" y="1000108"/>
            <a:ext cx="5143536" cy="5286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5"/>
          <p:cNvSpPr>
            <a:spLocks noGrp="1"/>
          </p:cNvSpPr>
          <p:nvPr>
            <p:ph sz="quarter" idx="10"/>
          </p:nvPr>
        </p:nvSpPr>
        <p:spPr>
          <a:xfrm>
            <a:off x="6572254" y="989867"/>
            <a:ext cx="5198532" cy="529665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5576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34023" y="1060737"/>
            <a:ext cx="5143536" cy="782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3467" y="1857364"/>
            <a:ext cx="5143536" cy="442915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576485" y="1050745"/>
            <a:ext cx="5212825" cy="782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72254" y="1848783"/>
            <a:ext cx="5198532" cy="44377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Slide Number Placeholder 5"/>
          <p:cNvSpPr>
            <a:spLocks noGrp="1"/>
          </p:cNvSpPr>
          <p:nvPr>
            <p:ph type="sldNum" sz="quarter" idx="10"/>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11"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Tree>
    <p:extLst>
      <p:ext uri="{BB962C8B-B14F-4D97-AF65-F5344CB8AC3E}">
        <p14:creationId xmlns:p14="http://schemas.microsoft.com/office/powerpoint/2010/main" val="1691012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4" y="1000109"/>
            <a:ext cx="7139557" cy="512605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1333468" y="1000109"/>
            <a:ext cx="3287217" cy="512605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9"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Tree>
    <p:extLst>
      <p:ext uri="{BB962C8B-B14F-4D97-AF65-F5344CB8AC3E}">
        <p14:creationId xmlns:p14="http://schemas.microsoft.com/office/powerpoint/2010/main" val="3640720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1224" y="1142984"/>
            <a:ext cx="8382059"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8" y="5367338"/>
            <a:ext cx="837356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9"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Tree>
    <p:extLst>
      <p:ext uri="{BB962C8B-B14F-4D97-AF65-F5344CB8AC3E}">
        <p14:creationId xmlns:p14="http://schemas.microsoft.com/office/powerpoint/2010/main" val="286338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201FB2A-96A7-436C-A545-C46DA5091E35}" type="slidenum">
              <a:rPr lang="en-AU" smtClean="0">
                <a:solidFill>
                  <a:prstClr val="black">
                    <a:tint val="75000"/>
                  </a:prstClr>
                </a:solidFill>
              </a:rPr>
              <a:pPr>
                <a:defRPr/>
              </a:pPr>
              <a:t>‹#›</a:t>
            </a:fld>
            <a:endParaRPr lang="en-AU">
              <a:solidFill>
                <a:prstClr val="black">
                  <a:tint val="75000"/>
                </a:prstClr>
              </a:solidFill>
            </a:endParaRPr>
          </a:p>
        </p:txBody>
      </p:sp>
      <p:sp>
        <p:nvSpPr>
          <p:cNvPr id="6"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solidFill>
                  <a:srgbClr val="0142A1"/>
                </a:solidFill>
              </a:defRPr>
            </a:lvl1pPr>
          </a:lstStyle>
          <a:p>
            <a:endParaRPr lang="en-AU" dirty="0"/>
          </a:p>
        </p:txBody>
      </p:sp>
      <p:sp>
        <p:nvSpPr>
          <p:cNvPr id="7" name="Content Placeholder 7"/>
          <p:cNvSpPr>
            <a:spLocks noGrp="1"/>
          </p:cNvSpPr>
          <p:nvPr>
            <p:ph sz="quarter" idx="13" hasCustomPrompt="1"/>
          </p:nvPr>
        </p:nvSpPr>
        <p:spPr>
          <a:xfrm>
            <a:off x="1238251" y="1000125"/>
            <a:ext cx="10763249" cy="5429250"/>
          </a:xfrm>
          <a:prstGeom prst="rect">
            <a:avLst/>
          </a:prstGeom>
        </p:spPr>
        <p:txBody>
          <a:bodyPr/>
          <a:lstStyle>
            <a:lvl1pPr>
              <a:buNone/>
              <a:defRPr baseline="0"/>
            </a:lvl1pPr>
          </a:lstStyle>
          <a:p>
            <a:pPr lvl="0"/>
            <a:r>
              <a:rPr lang="en-US" dirty="0"/>
              <a:t>Content Slides; click to enter text or use buttons below to add objects</a:t>
            </a:r>
            <a:endParaRPr lang="en-AU" dirty="0"/>
          </a:p>
        </p:txBody>
      </p:sp>
    </p:spTree>
    <p:extLst>
      <p:ext uri="{BB962C8B-B14F-4D97-AF65-F5344CB8AC3E}">
        <p14:creationId xmlns:p14="http://schemas.microsoft.com/office/powerpoint/2010/main" val="3643396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entred Content">
    <p:spTree>
      <p:nvGrpSpPr>
        <p:cNvPr id="1" name=""/>
        <p:cNvGrpSpPr/>
        <p:nvPr/>
      </p:nvGrpSpPr>
      <p:grpSpPr>
        <a:xfrm>
          <a:off x="0" y="0"/>
          <a:ext cx="0" cy="0"/>
          <a:chOff x="0" y="0"/>
          <a:chExt cx="0" cy="0"/>
        </a:xfrm>
      </p:grpSpPr>
      <p:sp>
        <p:nvSpPr>
          <p:cNvPr id="7"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
        <p:nvSpPr>
          <p:cNvPr id="8" name="Slide Number Placeholder 5"/>
          <p:cNvSpPr>
            <a:spLocks noGrp="1"/>
          </p:cNvSpPr>
          <p:nvPr>
            <p:ph type="sldNum" sz="quarter" idx="4"/>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9" name="Content Placeholder 7"/>
          <p:cNvSpPr>
            <a:spLocks noGrp="1"/>
          </p:cNvSpPr>
          <p:nvPr>
            <p:ph sz="quarter" idx="13" hasCustomPrompt="1"/>
          </p:nvPr>
        </p:nvSpPr>
        <p:spPr>
          <a:xfrm>
            <a:off x="2476476" y="1357298"/>
            <a:ext cx="8286808" cy="4572032"/>
          </a:xfrm>
          <a:prstGeom prst="rect">
            <a:avLst/>
          </a:prstGeom>
        </p:spPr>
        <p:txBody>
          <a:bodyPr/>
          <a:lstStyle>
            <a:lvl1pPr indent="0" algn="ctr">
              <a:buNone/>
              <a:defRPr baseline="0"/>
            </a:lvl1pPr>
          </a:lstStyle>
          <a:p>
            <a:pPr lvl="0"/>
            <a:r>
              <a:rPr lang="en-US" dirty="0"/>
              <a:t>Content Slides; click to enter text or use buttons below to add objects</a:t>
            </a:r>
            <a:endParaRPr lang="en-AU" dirty="0"/>
          </a:p>
        </p:txBody>
      </p:sp>
    </p:spTree>
    <p:extLst>
      <p:ext uri="{BB962C8B-B14F-4D97-AF65-F5344CB8AC3E}">
        <p14:creationId xmlns:p14="http://schemas.microsoft.com/office/powerpoint/2010/main" val="378692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1208" y="3643326"/>
            <a:ext cx="10579832" cy="500055"/>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4"/>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8"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
        <p:nvSpPr>
          <p:cNvPr id="9" name="Text Placeholder 2"/>
          <p:cNvSpPr>
            <a:spLocks noGrp="1"/>
          </p:cNvSpPr>
          <p:nvPr>
            <p:ph type="body" idx="10" hasCustomPrompt="1"/>
          </p:nvPr>
        </p:nvSpPr>
        <p:spPr>
          <a:xfrm>
            <a:off x="1238216" y="2778173"/>
            <a:ext cx="10572824" cy="857245"/>
          </a:xfrm>
          <a:prstGeom prst="rect">
            <a:avLst/>
          </a:prstGeom>
        </p:spPr>
        <p:txBody>
          <a:bodyPr anchor="b"/>
          <a:lstStyle>
            <a:lvl1pPr marL="0" indent="0">
              <a:buNone/>
              <a:defRPr sz="2800" b="1"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Header</a:t>
            </a:r>
          </a:p>
        </p:txBody>
      </p:sp>
      <p:cxnSp>
        <p:nvCxnSpPr>
          <p:cNvPr id="11" name="Straight Connector 10"/>
          <p:cNvCxnSpPr/>
          <p:nvPr userDrawn="1"/>
        </p:nvCxnSpPr>
        <p:spPr>
          <a:xfrm>
            <a:off x="1238216" y="3635417"/>
            <a:ext cx="105728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891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Comparison">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9"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
        <p:nvSpPr>
          <p:cNvPr id="10" name="Content Placeholder 3"/>
          <p:cNvSpPr>
            <a:spLocks noGrp="1"/>
          </p:cNvSpPr>
          <p:nvPr>
            <p:ph sz="half" idx="2"/>
          </p:nvPr>
        </p:nvSpPr>
        <p:spPr>
          <a:xfrm>
            <a:off x="1333467" y="1000108"/>
            <a:ext cx="5143536" cy="5286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5"/>
          <p:cNvSpPr>
            <a:spLocks noGrp="1"/>
          </p:cNvSpPr>
          <p:nvPr>
            <p:ph sz="quarter" idx="10"/>
          </p:nvPr>
        </p:nvSpPr>
        <p:spPr>
          <a:xfrm>
            <a:off x="6572254" y="989867"/>
            <a:ext cx="5198532" cy="529665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6476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34023" y="1060737"/>
            <a:ext cx="5143536" cy="782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3467" y="1857364"/>
            <a:ext cx="5143536" cy="442915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576485" y="1050745"/>
            <a:ext cx="5212825" cy="782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72254" y="1848783"/>
            <a:ext cx="5198532" cy="44377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Slide Number Placeholder 5"/>
          <p:cNvSpPr>
            <a:spLocks noGrp="1"/>
          </p:cNvSpPr>
          <p:nvPr>
            <p:ph type="sldNum" sz="quarter" idx="10"/>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11"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Tree>
    <p:extLst>
      <p:ext uri="{BB962C8B-B14F-4D97-AF65-F5344CB8AC3E}">
        <p14:creationId xmlns:p14="http://schemas.microsoft.com/office/powerpoint/2010/main" val="28279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4" y="1000109"/>
            <a:ext cx="7139557" cy="512605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1333468" y="1000109"/>
            <a:ext cx="3287217" cy="512605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9"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Tree>
    <p:extLst>
      <p:ext uri="{BB962C8B-B14F-4D97-AF65-F5344CB8AC3E}">
        <p14:creationId xmlns:p14="http://schemas.microsoft.com/office/powerpoint/2010/main" val="337670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section header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37947" r="16448" b="719"/>
          <a:stretch/>
        </p:blipFill>
        <p:spPr>
          <a:xfrm>
            <a:off x="9570720" y="0"/>
            <a:ext cx="2629216" cy="6103620"/>
          </a:xfrm>
          <a:prstGeom prst="rect">
            <a:avLst/>
          </a:prstGeom>
        </p:spPr>
      </p:pic>
      <p:sp>
        <p:nvSpPr>
          <p:cNvPr id="4" name="Text Placeholder 15"/>
          <p:cNvSpPr>
            <a:spLocks noGrp="1"/>
          </p:cNvSpPr>
          <p:nvPr>
            <p:ph type="body" sz="quarter" idx="10" hasCustomPrompt="1"/>
          </p:nvPr>
        </p:nvSpPr>
        <p:spPr>
          <a:xfrm>
            <a:off x="335360" y="2276872"/>
            <a:ext cx="8534400" cy="648072"/>
          </a:xfrm>
          <a:prstGeom prst="rect">
            <a:avLst/>
          </a:prstGeom>
        </p:spPr>
        <p:txBody>
          <a:bodyPr/>
          <a:lstStyle>
            <a:lvl1pPr marL="0" indent="0">
              <a:buNone/>
              <a:defRPr b="0" i="0"/>
            </a:lvl1pPr>
          </a:lstStyle>
          <a:p>
            <a:pPr lvl="0"/>
            <a:r>
              <a:rPr lang="en-US" dirty="0"/>
              <a:t>MODULE 1: EXAMPLE</a:t>
            </a:r>
          </a:p>
        </p:txBody>
      </p:sp>
      <p:sp>
        <p:nvSpPr>
          <p:cNvPr id="5" name="Text Placeholder 2"/>
          <p:cNvSpPr>
            <a:spLocks noGrp="1"/>
          </p:cNvSpPr>
          <p:nvPr>
            <p:ph type="body" sz="quarter" idx="11" hasCustomPrompt="1"/>
          </p:nvPr>
        </p:nvSpPr>
        <p:spPr>
          <a:xfrm>
            <a:off x="334433" y="2924176"/>
            <a:ext cx="8534400" cy="72072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i="1" dirty="0"/>
              <a:t>“Title of presentation/section”</a:t>
            </a:r>
            <a:endParaRPr lang="en-US" dirty="0"/>
          </a:p>
        </p:txBody>
      </p:sp>
      <p:sp>
        <p:nvSpPr>
          <p:cNvPr id="6" name="Text Placeholder 4"/>
          <p:cNvSpPr>
            <a:spLocks noGrp="1"/>
          </p:cNvSpPr>
          <p:nvPr>
            <p:ph type="body" sz="quarter" idx="12" hasCustomPrompt="1"/>
          </p:nvPr>
        </p:nvSpPr>
        <p:spPr>
          <a:xfrm>
            <a:off x="335360" y="6381329"/>
            <a:ext cx="3839997" cy="288503"/>
          </a:xfrm>
          <a:prstGeom prst="rect">
            <a:avLst/>
          </a:prstGeom>
        </p:spPr>
        <p:txBody>
          <a:bodyPr/>
          <a:lstStyle>
            <a:lvl1pPr marL="0" indent="0">
              <a:buNone/>
              <a:defRPr sz="1400">
                <a:solidFill>
                  <a:schemeClr val="accent1">
                    <a:lumMod val="75000"/>
                  </a:schemeClr>
                </a:solidFill>
              </a:defRPr>
            </a:lvl1pPr>
            <a:lvl2pPr marL="457200" indent="0">
              <a:buNone/>
              <a:defRPr/>
            </a:lvl2pPr>
          </a:lstStyle>
          <a:p>
            <a:pPr lvl="0"/>
            <a:r>
              <a:rPr lang="en-AU" dirty="0"/>
              <a:t>Version number, date</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11868"/>
          <a:stretch/>
        </p:blipFill>
        <p:spPr>
          <a:xfrm>
            <a:off x="7304058" y="6107743"/>
            <a:ext cx="2344337" cy="727084"/>
          </a:xfrm>
          <a:prstGeom prst="rect">
            <a:avLst/>
          </a:prstGeom>
        </p:spPr>
      </p:pic>
    </p:spTree>
    <p:extLst>
      <p:ext uri="{BB962C8B-B14F-4D97-AF65-F5344CB8AC3E}">
        <p14:creationId xmlns:p14="http://schemas.microsoft.com/office/powerpoint/2010/main" val="3668455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1224" y="1142984"/>
            <a:ext cx="8382059"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8" y="5367338"/>
            <a:ext cx="837356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9"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Tree>
    <p:extLst>
      <p:ext uri="{BB962C8B-B14F-4D97-AF65-F5344CB8AC3E}">
        <p14:creationId xmlns:p14="http://schemas.microsoft.com/office/powerpoint/2010/main" val="72413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a:defRPr/>
            </a:pPr>
            <a:fld id="{7387C12C-DD8C-40F0-915E-982ECF9E4B43}" type="datetime1">
              <a:rPr lang="en-AU" smtClean="0">
                <a:solidFill>
                  <a:prstClr val="black"/>
                </a:solidFill>
              </a:rPr>
              <a:pPr>
                <a:defRPr/>
              </a:pPr>
              <a:t>10/03/2021</a:t>
            </a:fld>
            <a:endParaRPr lang="en-AU">
              <a:solidFill>
                <a:prstClr val="black"/>
              </a:solidFill>
            </a:endParaRPr>
          </a:p>
        </p:txBody>
      </p:sp>
      <p:sp>
        <p:nvSpPr>
          <p:cNvPr id="6" name="Footer Placeholder 5"/>
          <p:cNvSpPr>
            <a:spLocks noGrp="1"/>
          </p:cNvSpPr>
          <p:nvPr>
            <p:ph type="ftr" sz="quarter" idx="11"/>
          </p:nvPr>
        </p:nvSpPr>
        <p:spPr>
          <a:xfrm>
            <a:off x="4038601" y="6356352"/>
            <a:ext cx="3997961" cy="365125"/>
          </a:xfrm>
          <a:prstGeom prst="rect">
            <a:avLst/>
          </a:prstGeom>
        </p:spPr>
        <p:txBody>
          <a:bodyPr/>
          <a:lstStyle/>
          <a:p>
            <a:pPr>
              <a:defRPr/>
            </a:pPr>
            <a:r>
              <a:rPr lang="en-AU">
                <a:solidFill>
                  <a:prstClr val="black"/>
                </a:solidFill>
              </a:rPr>
              <a:t>CanForum 2017</a:t>
            </a:r>
            <a:endParaRPr lang="en-AU"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a:defRPr/>
            </a:pPr>
            <a:fld id="{C34398A1-5E28-4984-8751-01004D7860E1}" type="slidenum">
              <a:rPr lang="en-AU" smtClean="0">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197358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1295400" y="1196976"/>
            <a:ext cx="9601200" cy="46085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ext Placeholder 4"/>
          <p:cNvSpPr>
            <a:spLocks noGrp="1"/>
          </p:cNvSpPr>
          <p:nvPr>
            <p:ph type="body" sz="quarter" idx="12" hasCustomPrompt="1"/>
          </p:nvPr>
        </p:nvSpPr>
        <p:spPr>
          <a:xfrm>
            <a:off x="335360" y="6381329"/>
            <a:ext cx="3839997" cy="288503"/>
          </a:xfrm>
          <a:prstGeom prst="rect">
            <a:avLst/>
          </a:prstGeom>
        </p:spPr>
        <p:txBody>
          <a:bodyPr/>
          <a:lstStyle>
            <a:lvl1pPr marL="0" indent="0">
              <a:buNone/>
              <a:defRPr sz="1400">
                <a:solidFill>
                  <a:schemeClr val="accent1">
                    <a:lumMod val="75000"/>
                  </a:schemeClr>
                </a:solidFill>
              </a:defRPr>
            </a:lvl1pPr>
            <a:lvl2pPr marL="457200" indent="0">
              <a:buNone/>
              <a:defRPr/>
            </a:lvl2pPr>
          </a:lstStyle>
          <a:p>
            <a:pPr lvl="0"/>
            <a:r>
              <a:rPr lang="en-AU" dirty="0"/>
              <a:t>Version number, date</a:t>
            </a:r>
          </a:p>
        </p:txBody>
      </p:sp>
      <p:sp>
        <p:nvSpPr>
          <p:cNvPr id="4" name="Text Placeholder 4"/>
          <p:cNvSpPr>
            <a:spLocks noGrp="1"/>
          </p:cNvSpPr>
          <p:nvPr>
            <p:ph type="body" sz="quarter" idx="13" hasCustomPrompt="1"/>
          </p:nvPr>
        </p:nvSpPr>
        <p:spPr>
          <a:xfrm>
            <a:off x="6672064" y="188641"/>
            <a:ext cx="5280157" cy="288503"/>
          </a:xfrm>
          <a:prstGeom prst="rect">
            <a:avLst/>
          </a:prstGeom>
        </p:spPr>
        <p:txBody>
          <a:bodyPr/>
          <a:lstStyle>
            <a:lvl1pPr marL="0" indent="0" algn="r">
              <a:buNone/>
              <a:defRPr sz="1400" baseline="0">
                <a:solidFill>
                  <a:schemeClr val="accent1">
                    <a:lumMod val="75000"/>
                  </a:schemeClr>
                </a:solidFill>
              </a:defRPr>
            </a:lvl1pPr>
            <a:lvl2pPr marL="457200" indent="0">
              <a:buNone/>
              <a:defRPr/>
            </a:lvl2pPr>
          </a:lstStyle>
          <a:p>
            <a:pPr lvl="0"/>
            <a:r>
              <a:rPr lang="en-AU" dirty="0"/>
              <a:t>Module Number: Name</a:t>
            </a:r>
          </a:p>
        </p:txBody>
      </p:sp>
    </p:spTree>
    <p:extLst>
      <p:ext uri="{BB962C8B-B14F-4D97-AF65-F5344CB8AC3E}">
        <p14:creationId xmlns:p14="http://schemas.microsoft.com/office/powerpoint/2010/main" val="402591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97600" y="1268760"/>
            <a:ext cx="5384800" cy="48574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12" hasCustomPrompt="1"/>
          </p:nvPr>
        </p:nvSpPr>
        <p:spPr>
          <a:xfrm>
            <a:off x="335360" y="6381329"/>
            <a:ext cx="3839997" cy="288503"/>
          </a:xfrm>
          <a:prstGeom prst="rect">
            <a:avLst/>
          </a:prstGeom>
        </p:spPr>
        <p:txBody>
          <a:bodyPr/>
          <a:lstStyle>
            <a:lvl1pPr marL="0" indent="0">
              <a:buNone/>
              <a:defRPr sz="1400">
                <a:solidFill>
                  <a:schemeClr val="accent1">
                    <a:lumMod val="75000"/>
                  </a:schemeClr>
                </a:solidFill>
              </a:defRPr>
            </a:lvl1pPr>
            <a:lvl2pPr marL="457200" indent="0">
              <a:buNone/>
              <a:defRPr/>
            </a:lvl2pPr>
          </a:lstStyle>
          <a:p>
            <a:pPr lvl="0"/>
            <a:r>
              <a:rPr lang="en-AU" dirty="0"/>
              <a:t>Version number, date</a:t>
            </a:r>
          </a:p>
        </p:txBody>
      </p:sp>
      <p:sp>
        <p:nvSpPr>
          <p:cNvPr id="6" name="Text Placeholder 4"/>
          <p:cNvSpPr>
            <a:spLocks noGrp="1"/>
          </p:cNvSpPr>
          <p:nvPr>
            <p:ph type="body" sz="quarter" idx="13" hasCustomPrompt="1"/>
          </p:nvPr>
        </p:nvSpPr>
        <p:spPr>
          <a:xfrm>
            <a:off x="6672064" y="188641"/>
            <a:ext cx="5280157" cy="288503"/>
          </a:xfrm>
          <a:prstGeom prst="rect">
            <a:avLst/>
          </a:prstGeom>
        </p:spPr>
        <p:txBody>
          <a:bodyPr/>
          <a:lstStyle>
            <a:lvl1pPr marL="0" indent="0" algn="r">
              <a:buNone/>
              <a:defRPr sz="1400" baseline="0">
                <a:solidFill>
                  <a:schemeClr val="accent1">
                    <a:lumMod val="75000"/>
                  </a:schemeClr>
                </a:solidFill>
              </a:defRPr>
            </a:lvl1pPr>
            <a:lvl2pPr marL="457200" indent="0">
              <a:buNone/>
              <a:defRPr/>
            </a:lvl2pPr>
          </a:lstStyle>
          <a:p>
            <a:pPr lvl="0"/>
            <a:r>
              <a:rPr lang="en-AU" dirty="0"/>
              <a:t>Module Number: Name</a:t>
            </a:r>
          </a:p>
        </p:txBody>
      </p:sp>
    </p:spTree>
    <p:extLst>
      <p:ext uri="{BB962C8B-B14F-4D97-AF65-F5344CB8AC3E}">
        <p14:creationId xmlns:p14="http://schemas.microsoft.com/office/powerpoint/2010/main" val="367680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3392" y="836712"/>
            <a:ext cx="109728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129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3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201FB2A-96A7-436C-A545-C46DA5091E35}" type="slidenum">
              <a:rPr lang="en-AU" smtClean="0">
                <a:solidFill>
                  <a:prstClr val="black">
                    <a:tint val="75000"/>
                  </a:prstClr>
                </a:solidFill>
              </a:rPr>
              <a:pPr>
                <a:defRPr/>
              </a:pPr>
              <a:t>‹#›</a:t>
            </a:fld>
            <a:endParaRPr lang="en-AU">
              <a:solidFill>
                <a:prstClr val="black">
                  <a:tint val="75000"/>
                </a:prstClr>
              </a:solidFill>
            </a:endParaRPr>
          </a:p>
        </p:txBody>
      </p:sp>
      <p:sp>
        <p:nvSpPr>
          <p:cNvPr id="6"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solidFill>
                  <a:srgbClr val="0142A1"/>
                </a:solidFill>
              </a:defRPr>
            </a:lvl1pPr>
          </a:lstStyle>
          <a:p>
            <a:endParaRPr lang="en-AU" dirty="0"/>
          </a:p>
        </p:txBody>
      </p:sp>
      <p:sp>
        <p:nvSpPr>
          <p:cNvPr id="7" name="Content Placeholder 7"/>
          <p:cNvSpPr>
            <a:spLocks noGrp="1"/>
          </p:cNvSpPr>
          <p:nvPr>
            <p:ph sz="quarter" idx="13" hasCustomPrompt="1"/>
          </p:nvPr>
        </p:nvSpPr>
        <p:spPr>
          <a:xfrm>
            <a:off x="1238251" y="1000125"/>
            <a:ext cx="10763249" cy="5429250"/>
          </a:xfrm>
          <a:prstGeom prst="rect">
            <a:avLst/>
          </a:prstGeom>
        </p:spPr>
        <p:txBody>
          <a:bodyPr/>
          <a:lstStyle>
            <a:lvl1pPr>
              <a:buNone/>
              <a:defRPr baseline="0"/>
            </a:lvl1pPr>
          </a:lstStyle>
          <a:p>
            <a:pPr lvl="0"/>
            <a:r>
              <a:rPr lang="en-US" dirty="0"/>
              <a:t>Content Slides; click to enter text or use buttons below to add objects</a:t>
            </a:r>
            <a:endParaRPr lang="en-AU" dirty="0"/>
          </a:p>
        </p:txBody>
      </p:sp>
    </p:spTree>
    <p:extLst>
      <p:ext uri="{BB962C8B-B14F-4D97-AF65-F5344CB8AC3E}">
        <p14:creationId xmlns:p14="http://schemas.microsoft.com/office/powerpoint/2010/main" val="98348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red Content">
    <p:spTree>
      <p:nvGrpSpPr>
        <p:cNvPr id="1" name=""/>
        <p:cNvGrpSpPr/>
        <p:nvPr/>
      </p:nvGrpSpPr>
      <p:grpSpPr>
        <a:xfrm>
          <a:off x="0" y="0"/>
          <a:ext cx="0" cy="0"/>
          <a:chOff x="0" y="0"/>
          <a:chExt cx="0" cy="0"/>
        </a:xfrm>
      </p:grpSpPr>
      <p:sp>
        <p:nvSpPr>
          <p:cNvPr id="7"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
        <p:nvSpPr>
          <p:cNvPr id="8" name="Slide Number Placeholder 5"/>
          <p:cNvSpPr>
            <a:spLocks noGrp="1"/>
          </p:cNvSpPr>
          <p:nvPr>
            <p:ph type="sldNum" sz="quarter" idx="4"/>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9" name="Content Placeholder 7"/>
          <p:cNvSpPr>
            <a:spLocks noGrp="1"/>
          </p:cNvSpPr>
          <p:nvPr>
            <p:ph sz="quarter" idx="13" hasCustomPrompt="1"/>
          </p:nvPr>
        </p:nvSpPr>
        <p:spPr>
          <a:xfrm>
            <a:off x="2476476" y="1357298"/>
            <a:ext cx="8286808" cy="4572032"/>
          </a:xfrm>
          <a:prstGeom prst="rect">
            <a:avLst/>
          </a:prstGeom>
        </p:spPr>
        <p:txBody>
          <a:bodyPr/>
          <a:lstStyle>
            <a:lvl1pPr indent="0" algn="ctr">
              <a:buNone/>
              <a:defRPr baseline="0"/>
            </a:lvl1pPr>
          </a:lstStyle>
          <a:p>
            <a:pPr lvl="0"/>
            <a:r>
              <a:rPr lang="en-US" dirty="0"/>
              <a:t>Content Slides; click to enter text or use buttons below to add objects</a:t>
            </a:r>
            <a:endParaRPr lang="en-AU" dirty="0"/>
          </a:p>
        </p:txBody>
      </p:sp>
    </p:spTree>
    <p:extLst>
      <p:ext uri="{BB962C8B-B14F-4D97-AF65-F5344CB8AC3E}">
        <p14:creationId xmlns:p14="http://schemas.microsoft.com/office/powerpoint/2010/main" val="64960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1208" y="3643326"/>
            <a:ext cx="10579832" cy="500055"/>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4"/>
          </p:nvPr>
        </p:nvSpPr>
        <p:spPr>
          <a:xfrm>
            <a:off x="11430037" y="6357959"/>
            <a:ext cx="558784" cy="365125"/>
          </a:xfrm>
          <a:prstGeom prst="rect">
            <a:avLst/>
          </a:prstGeom>
        </p:spPr>
        <p:txBody>
          <a:bodyPr vert="horz" lIns="91440" tIns="45720" rIns="91440" bIns="45720" rtlCol="0" anchor="ctr"/>
          <a:lstStyle>
            <a:lvl1pPr algn="r">
              <a:defRPr sz="1200">
                <a:solidFill>
                  <a:schemeClr val="accent5"/>
                </a:solidFill>
              </a:defRPr>
            </a:lvl1pPr>
          </a:lstStyle>
          <a:p>
            <a:pPr>
              <a:defRPr/>
            </a:pPr>
            <a:fld id="{AAC313C3-5EBB-4B48-8281-5DE2EFE2B0D8}" type="slidenum">
              <a:rPr lang="en-AU" smtClean="0">
                <a:solidFill>
                  <a:srgbClr val="A5A5A5"/>
                </a:solidFill>
              </a:rPr>
              <a:pPr>
                <a:defRPr/>
              </a:pPr>
              <a:t>‹#›</a:t>
            </a:fld>
            <a:endParaRPr lang="en-AU" dirty="0">
              <a:solidFill>
                <a:srgbClr val="A5A5A5"/>
              </a:solidFill>
            </a:endParaRPr>
          </a:p>
        </p:txBody>
      </p:sp>
      <p:sp>
        <p:nvSpPr>
          <p:cNvPr id="8" name="Title 6"/>
          <p:cNvSpPr>
            <a:spLocks noGrp="1"/>
          </p:cNvSpPr>
          <p:nvPr>
            <p:ph type="title"/>
          </p:nvPr>
        </p:nvSpPr>
        <p:spPr>
          <a:xfrm>
            <a:off x="1219201" y="214291"/>
            <a:ext cx="184731" cy="615553"/>
          </a:xfrm>
          <a:prstGeom prst="rect">
            <a:avLst/>
          </a:prstGeom>
          <a:solidFill>
            <a:schemeClr val="bg1"/>
          </a:solidFill>
        </p:spPr>
        <p:txBody>
          <a:bodyPr wrap="none">
            <a:spAutoFit/>
          </a:bodyPr>
          <a:lstStyle>
            <a:lvl1pPr algn="l">
              <a:defRPr sz="3400" b="1"/>
            </a:lvl1pPr>
          </a:lstStyle>
          <a:p>
            <a:endParaRPr lang="en-AU" dirty="0"/>
          </a:p>
        </p:txBody>
      </p:sp>
      <p:sp>
        <p:nvSpPr>
          <p:cNvPr id="9" name="Text Placeholder 2"/>
          <p:cNvSpPr>
            <a:spLocks noGrp="1"/>
          </p:cNvSpPr>
          <p:nvPr>
            <p:ph type="body" idx="10" hasCustomPrompt="1"/>
          </p:nvPr>
        </p:nvSpPr>
        <p:spPr>
          <a:xfrm>
            <a:off x="1238216" y="2778173"/>
            <a:ext cx="10572824" cy="857245"/>
          </a:xfrm>
          <a:prstGeom prst="rect">
            <a:avLst/>
          </a:prstGeom>
        </p:spPr>
        <p:txBody>
          <a:bodyPr anchor="b"/>
          <a:lstStyle>
            <a:lvl1pPr marL="0" indent="0">
              <a:buNone/>
              <a:defRPr sz="2800" b="1"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Header</a:t>
            </a:r>
          </a:p>
        </p:txBody>
      </p:sp>
      <p:cxnSp>
        <p:nvCxnSpPr>
          <p:cNvPr id="11" name="Straight Connector 10"/>
          <p:cNvCxnSpPr/>
          <p:nvPr userDrawn="1"/>
        </p:nvCxnSpPr>
        <p:spPr>
          <a:xfrm>
            <a:off x="1238216" y="3635417"/>
            <a:ext cx="105728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5.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5.gif"/><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234319" y="168605"/>
            <a:ext cx="8549980" cy="7920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800" dirty="0">
                <a:solidFill>
                  <a:schemeClr val="bg1">
                    <a:lumMod val="50000"/>
                  </a:schemeClr>
                </a:solidFill>
              </a:rPr>
              <a:t>NHMRC Clinical Trials Centre</a:t>
            </a: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3701" y="6205650"/>
            <a:ext cx="2688299" cy="629176"/>
          </a:xfrm>
          <a:prstGeom prst="rect">
            <a:avLst/>
          </a:prstGeom>
        </p:spPr>
      </p:pic>
    </p:spTree>
    <p:extLst>
      <p:ext uri="{BB962C8B-B14F-4D97-AF65-F5344CB8AC3E}">
        <p14:creationId xmlns:p14="http://schemas.microsoft.com/office/powerpoint/2010/main" val="42218330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1" r:id="rId3"/>
    <p:sldLayoutId id="2147483688" r:id="rId4"/>
    <p:sldLayoutId id="2147483753" r:id="rId5"/>
    <p:sldLayoutId id="214748381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30037" y="6356351"/>
            <a:ext cx="571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201FB2A-96A7-436C-A545-C46DA5091E35}" type="slidenum">
              <a:rPr lang="en-AU" smtClean="0">
                <a:solidFill>
                  <a:prstClr val="black">
                    <a:tint val="75000"/>
                  </a:prstClr>
                </a:solidFill>
              </a:rPr>
              <a:pPr>
                <a:defRPr/>
              </a:pPr>
              <a:t>‹#›</a:t>
            </a:fld>
            <a:endParaRPr lang="en-AU">
              <a:solidFill>
                <a:prstClr val="black">
                  <a:tint val="75000"/>
                </a:prstClr>
              </a:solidFill>
            </a:endParaRPr>
          </a:p>
        </p:txBody>
      </p:sp>
      <p:sp>
        <p:nvSpPr>
          <p:cNvPr id="7" name="Rectangle 6"/>
          <p:cNvSpPr/>
          <p:nvPr userDrawn="1"/>
        </p:nvSpPr>
        <p:spPr>
          <a:xfrm>
            <a:off x="1047715" y="545760"/>
            <a:ext cx="11144285" cy="50944"/>
          </a:xfrm>
          <a:prstGeom prst="rect">
            <a:avLst/>
          </a:prstGeom>
          <a:solidFill>
            <a:schemeClr val="accent1">
              <a:lumMod val="5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solidFill>
                  <a:srgbClr val="D8D8D8">
                    <a:lumMod val="90000"/>
                  </a:srgbClr>
                </a:solidFill>
              </a:ln>
              <a:solidFill>
                <a:srgbClr val="D8D8D8">
                  <a:lumMod val="90000"/>
                </a:srgbClr>
              </a:solidFill>
              <a:effectLst/>
              <a:uLnTx/>
              <a:uFillTx/>
              <a:latin typeface="Calibri"/>
              <a:ea typeface="+mn-ea"/>
              <a:cs typeface="+mn-cs"/>
            </a:endParaRPr>
          </a:p>
        </p:txBody>
      </p:sp>
      <p:sp>
        <p:nvSpPr>
          <p:cNvPr id="8" name="Rectangle 7"/>
          <p:cNvSpPr/>
          <p:nvPr userDrawn="1"/>
        </p:nvSpPr>
        <p:spPr>
          <a:xfrm>
            <a:off x="0" y="0"/>
            <a:ext cx="1047715" cy="6858000"/>
          </a:xfrm>
          <a:prstGeom prst="rect">
            <a:avLst/>
          </a:prstGeom>
          <a:solidFill>
            <a:srgbClr val="E5ED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descr="CTC_logo_trans_small.gif"/>
          <p:cNvPicPr>
            <a:picLocks noChangeAspect="1"/>
          </p:cNvPicPr>
          <p:nvPr userDrawn="1"/>
        </p:nvPicPr>
        <p:blipFill>
          <a:blip r:embed="rId9" cstate="print"/>
          <a:stretch>
            <a:fillRect/>
          </a:stretch>
        </p:blipFill>
        <p:spPr>
          <a:xfrm>
            <a:off x="119832" y="214290"/>
            <a:ext cx="832632" cy="553106"/>
          </a:xfrm>
          <a:prstGeom prst="rect">
            <a:avLst/>
          </a:prstGeom>
        </p:spPr>
      </p:pic>
    </p:spTree>
    <p:extLst>
      <p:ext uri="{BB962C8B-B14F-4D97-AF65-F5344CB8AC3E}">
        <p14:creationId xmlns:p14="http://schemas.microsoft.com/office/powerpoint/2010/main" val="41409364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30037" y="6356351"/>
            <a:ext cx="571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201FB2A-96A7-436C-A545-C46DA5091E35}" type="slidenum">
              <a:rPr lang="en-AU" smtClean="0">
                <a:solidFill>
                  <a:prstClr val="black">
                    <a:tint val="75000"/>
                  </a:prstClr>
                </a:solidFill>
              </a:rPr>
              <a:pPr>
                <a:defRPr/>
              </a:pPr>
              <a:t>‹#›</a:t>
            </a:fld>
            <a:endParaRPr lang="en-AU">
              <a:solidFill>
                <a:prstClr val="black">
                  <a:tint val="75000"/>
                </a:prstClr>
              </a:solidFill>
            </a:endParaRPr>
          </a:p>
        </p:txBody>
      </p:sp>
      <p:sp>
        <p:nvSpPr>
          <p:cNvPr id="7" name="Rectangle 6"/>
          <p:cNvSpPr/>
          <p:nvPr userDrawn="1"/>
        </p:nvSpPr>
        <p:spPr>
          <a:xfrm>
            <a:off x="1047715" y="545760"/>
            <a:ext cx="11144285" cy="50944"/>
          </a:xfrm>
          <a:prstGeom prst="rect">
            <a:avLst/>
          </a:prstGeom>
          <a:solidFill>
            <a:schemeClr val="accent1">
              <a:lumMod val="5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solidFill>
                  <a:srgbClr val="D8D8D8">
                    <a:lumMod val="90000"/>
                  </a:srgbClr>
                </a:solidFill>
              </a:ln>
              <a:solidFill>
                <a:srgbClr val="D8D8D8">
                  <a:lumMod val="90000"/>
                </a:srgbClr>
              </a:solidFill>
              <a:effectLst/>
              <a:uLnTx/>
              <a:uFillTx/>
              <a:latin typeface="Calibri"/>
              <a:ea typeface="+mn-ea"/>
              <a:cs typeface="+mn-cs"/>
            </a:endParaRPr>
          </a:p>
        </p:txBody>
      </p:sp>
      <p:sp>
        <p:nvSpPr>
          <p:cNvPr id="8" name="Rectangle 7"/>
          <p:cNvSpPr/>
          <p:nvPr userDrawn="1"/>
        </p:nvSpPr>
        <p:spPr>
          <a:xfrm>
            <a:off x="0" y="0"/>
            <a:ext cx="1047715" cy="6858000"/>
          </a:xfrm>
          <a:prstGeom prst="rect">
            <a:avLst/>
          </a:prstGeom>
          <a:solidFill>
            <a:srgbClr val="E5ED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descr="CTC_logo_trans_small.gif"/>
          <p:cNvPicPr>
            <a:picLocks noChangeAspect="1"/>
          </p:cNvPicPr>
          <p:nvPr userDrawn="1"/>
        </p:nvPicPr>
        <p:blipFill>
          <a:blip r:embed="rId10" cstate="print"/>
          <a:stretch>
            <a:fillRect/>
          </a:stretch>
        </p:blipFill>
        <p:spPr>
          <a:xfrm>
            <a:off x="119832" y="214290"/>
            <a:ext cx="832632" cy="553106"/>
          </a:xfrm>
          <a:prstGeom prst="rect">
            <a:avLst/>
          </a:prstGeom>
        </p:spPr>
      </p:pic>
    </p:spTree>
    <p:extLst>
      <p:ext uri="{BB962C8B-B14F-4D97-AF65-F5344CB8AC3E}">
        <p14:creationId xmlns:p14="http://schemas.microsoft.com/office/powerpoint/2010/main" val="285487931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352" y="2132856"/>
            <a:ext cx="11737304" cy="769441"/>
          </a:xfrm>
          <a:prstGeom prst="rect">
            <a:avLst/>
          </a:prstGeom>
          <a:noFill/>
        </p:spPr>
        <p:txBody>
          <a:bodyPr wrap="square" rtlCol="0">
            <a:spAutoFit/>
          </a:bodyPr>
          <a:lstStyle/>
          <a:p>
            <a:pPr algn="ctr"/>
            <a:r>
              <a:rPr lang="en-AU" sz="4400" dirty="0"/>
              <a:t>Designing Dose-Finding Phase I Clinical Trials</a:t>
            </a:r>
          </a:p>
        </p:txBody>
      </p:sp>
      <p:sp>
        <p:nvSpPr>
          <p:cNvPr id="7" name="TextBox 6"/>
          <p:cNvSpPr txBox="1"/>
          <p:nvPr/>
        </p:nvSpPr>
        <p:spPr>
          <a:xfrm>
            <a:off x="3719736" y="4509120"/>
            <a:ext cx="5515869" cy="1754326"/>
          </a:xfrm>
          <a:prstGeom prst="rect">
            <a:avLst/>
          </a:prstGeom>
          <a:noFill/>
        </p:spPr>
        <p:txBody>
          <a:bodyPr wrap="none" rtlCol="0">
            <a:spAutoFit/>
          </a:bodyPr>
          <a:lstStyle/>
          <a:p>
            <a:pPr algn="ctr"/>
            <a:r>
              <a:rPr lang="en-AU" sz="3600" dirty="0"/>
              <a:t>A/Prof Chee Lee</a:t>
            </a:r>
          </a:p>
          <a:p>
            <a:pPr algn="ctr"/>
            <a:r>
              <a:rPr lang="en-AU" sz="3600" dirty="0"/>
              <a:t>NHMRC Clinical Trials Centre</a:t>
            </a:r>
          </a:p>
          <a:p>
            <a:pPr algn="ctr"/>
            <a:r>
              <a:rPr lang="en-AU" sz="3600" dirty="0"/>
              <a:t>St George Hospital</a:t>
            </a:r>
          </a:p>
        </p:txBody>
      </p:sp>
    </p:spTree>
    <p:extLst>
      <p:ext uri="{BB962C8B-B14F-4D97-AF65-F5344CB8AC3E}">
        <p14:creationId xmlns:p14="http://schemas.microsoft.com/office/powerpoint/2010/main" val="263019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3B03-54D0-478D-A600-DF9CBE125943}"/>
              </a:ext>
            </a:extLst>
          </p:cNvPr>
          <p:cNvSpPr>
            <a:spLocks noGrp="1"/>
          </p:cNvSpPr>
          <p:nvPr>
            <p:ph type="title"/>
          </p:nvPr>
        </p:nvSpPr>
        <p:spPr>
          <a:xfrm>
            <a:off x="155340" y="341784"/>
            <a:ext cx="11881320" cy="1143000"/>
          </a:xfrm>
        </p:spPr>
        <p:txBody>
          <a:bodyPr/>
          <a:lstStyle/>
          <a:p>
            <a:r>
              <a:rPr lang="en-AU" sz="4400" b="0" i="0" u="none" strike="noStrike" baseline="0" dirty="0">
                <a:latin typeface="AdvOTd710a12c"/>
              </a:rPr>
              <a:t>Which patients are considered evaluable for toxicity?</a:t>
            </a:r>
            <a:br>
              <a:rPr lang="en-AU" sz="4400" b="0" i="0" u="none" strike="noStrike" baseline="0" dirty="0">
                <a:latin typeface="AdvOTd710a12c"/>
              </a:rPr>
            </a:br>
            <a:endParaRPr lang="en-AU" dirty="0"/>
          </a:p>
        </p:txBody>
      </p:sp>
      <p:sp>
        <p:nvSpPr>
          <p:cNvPr id="3" name="TextBox 2">
            <a:extLst>
              <a:ext uri="{FF2B5EF4-FFF2-40B4-BE49-F238E27FC236}">
                <a16:creationId xmlns:a16="http://schemas.microsoft.com/office/drawing/2014/main" id="{A94CDC4F-4582-4A98-AF51-F197198E455A}"/>
              </a:ext>
            </a:extLst>
          </p:cNvPr>
          <p:cNvSpPr txBox="1"/>
          <p:nvPr/>
        </p:nvSpPr>
        <p:spPr>
          <a:xfrm>
            <a:off x="1199456" y="1844824"/>
            <a:ext cx="9865096" cy="4324261"/>
          </a:xfrm>
          <a:prstGeom prst="rect">
            <a:avLst/>
          </a:prstGeom>
          <a:noFill/>
        </p:spPr>
        <p:txBody>
          <a:bodyPr wrap="square">
            <a:spAutoFit/>
          </a:bodyPr>
          <a:lstStyle/>
          <a:p>
            <a:pPr marL="342900" indent="-342900">
              <a:buFont typeface="Arial" panose="020B0604020202020204" pitchFamily="34" charset="0"/>
              <a:buChar char="•"/>
            </a:pPr>
            <a:r>
              <a:rPr lang="en-AU" sz="2500" dirty="0">
                <a:latin typeface="AdvOTd710a12c"/>
              </a:rPr>
              <a:t>Protocol needs to define who is evaluable for toxicity</a:t>
            </a:r>
          </a:p>
          <a:p>
            <a:pPr marL="342900" indent="-342900">
              <a:buFont typeface="Arial" panose="020B0604020202020204" pitchFamily="34" charset="0"/>
              <a:buChar char="•"/>
            </a:pPr>
            <a:endParaRPr lang="en-AU" sz="2500" dirty="0">
              <a:latin typeface="AdvOTd710a12c"/>
            </a:endParaRPr>
          </a:p>
          <a:p>
            <a:pPr marL="342900" indent="-342900">
              <a:buFont typeface="Arial" panose="020B0604020202020204" pitchFamily="34" charset="0"/>
              <a:buChar char="•"/>
            </a:pPr>
            <a:r>
              <a:rPr lang="en-AU" sz="2500" dirty="0">
                <a:latin typeface="AdvOTd710a12c"/>
              </a:rPr>
              <a:t>Patients did not complete treatment within DLT window due to disease progression/death – should these patients be replaced? </a:t>
            </a:r>
          </a:p>
          <a:p>
            <a:pPr marL="342900" indent="-342900">
              <a:buFont typeface="Arial" panose="020B0604020202020204" pitchFamily="34" charset="0"/>
              <a:buChar char="•"/>
            </a:pPr>
            <a:endParaRPr lang="en-AU" sz="2500" dirty="0">
              <a:latin typeface="AdvOTd710a12c"/>
            </a:endParaRPr>
          </a:p>
          <a:p>
            <a:pPr marL="342900" indent="-342900">
              <a:buFont typeface="Arial" panose="020B0604020202020204" pitchFamily="34" charset="0"/>
              <a:buChar char="•"/>
            </a:pPr>
            <a:r>
              <a:rPr lang="en-AU" sz="2500" dirty="0">
                <a:latin typeface="AdvOTd710a12c"/>
              </a:rPr>
              <a:t>DLT assessment window needs to be considered in the context of known PFS</a:t>
            </a:r>
          </a:p>
          <a:p>
            <a:pPr marL="342900" indent="-342900">
              <a:buFont typeface="Arial" panose="020B0604020202020204" pitchFamily="34" charset="0"/>
              <a:buChar char="•"/>
            </a:pPr>
            <a:endParaRPr lang="en-AU" sz="2500" dirty="0">
              <a:latin typeface="AdvOTd710a12c"/>
            </a:endParaRPr>
          </a:p>
          <a:p>
            <a:pPr marL="342900" indent="-342900">
              <a:buFont typeface="Arial" panose="020B0604020202020204" pitchFamily="34" charset="0"/>
              <a:buChar char="•"/>
            </a:pPr>
            <a:r>
              <a:rPr lang="en-AU" sz="2500" dirty="0">
                <a:latin typeface="AdvOTd710a12c"/>
              </a:rPr>
              <a:t>If median PFS ≈ DLT assessment window, designs (e.g. TITE-CRM) to use partial information from these patients and reduce the number of non-evaluable patients.</a:t>
            </a:r>
          </a:p>
        </p:txBody>
      </p:sp>
    </p:spTree>
    <p:extLst>
      <p:ext uri="{BB962C8B-B14F-4D97-AF65-F5344CB8AC3E}">
        <p14:creationId xmlns:p14="http://schemas.microsoft.com/office/powerpoint/2010/main" val="385281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9F6B-A095-47D9-AF48-AA812F03231A}"/>
              </a:ext>
            </a:extLst>
          </p:cNvPr>
          <p:cNvSpPr>
            <a:spLocks noGrp="1"/>
          </p:cNvSpPr>
          <p:nvPr>
            <p:ph type="title"/>
          </p:nvPr>
        </p:nvSpPr>
        <p:spPr>
          <a:xfrm>
            <a:off x="623392" y="269776"/>
            <a:ext cx="10972800" cy="1143000"/>
          </a:xfrm>
        </p:spPr>
        <p:txBody>
          <a:bodyPr/>
          <a:lstStyle/>
          <a:p>
            <a:r>
              <a:rPr lang="en-AU" sz="4400" b="0" i="0" u="none" strike="noStrike" baseline="0" dirty="0">
                <a:latin typeface="AdvOTd710a12c"/>
              </a:rPr>
              <a:t>How long will the trial take and when should the trial be stopped?</a:t>
            </a:r>
            <a:br>
              <a:rPr lang="en-AU" sz="4400" dirty="0"/>
            </a:br>
            <a:endParaRPr lang="en-AU" dirty="0"/>
          </a:p>
        </p:txBody>
      </p:sp>
      <p:sp>
        <p:nvSpPr>
          <p:cNvPr id="4" name="TextBox 3">
            <a:extLst>
              <a:ext uri="{FF2B5EF4-FFF2-40B4-BE49-F238E27FC236}">
                <a16:creationId xmlns:a16="http://schemas.microsoft.com/office/drawing/2014/main" id="{85F2B53D-7E82-4B27-BA0B-6055E6CFAD17}"/>
              </a:ext>
            </a:extLst>
          </p:cNvPr>
          <p:cNvSpPr txBox="1"/>
          <p:nvPr/>
        </p:nvSpPr>
        <p:spPr>
          <a:xfrm>
            <a:off x="1271464" y="1628800"/>
            <a:ext cx="10513168" cy="4708981"/>
          </a:xfrm>
          <a:prstGeom prst="rect">
            <a:avLst/>
          </a:prstGeom>
          <a:noFill/>
        </p:spPr>
        <p:txBody>
          <a:bodyPr wrap="square">
            <a:spAutoFit/>
          </a:bodyPr>
          <a:lstStyle/>
          <a:p>
            <a:pPr marL="342900" indent="-342900">
              <a:buFont typeface="Arial" panose="020B0604020202020204" pitchFamily="34" charset="0"/>
              <a:buChar char="•"/>
            </a:pPr>
            <a:r>
              <a:rPr lang="en-AU" sz="2500" dirty="0">
                <a:latin typeface="AdvOTd710a12c"/>
              </a:rPr>
              <a:t>The expected accrual rate</a:t>
            </a:r>
          </a:p>
          <a:p>
            <a:pPr marL="342900" indent="-342900">
              <a:buFont typeface="Arial" panose="020B0604020202020204" pitchFamily="34" charset="0"/>
              <a:buChar char="•"/>
            </a:pPr>
            <a:endParaRPr lang="en-AU" sz="2500" dirty="0">
              <a:latin typeface="AdvOTd710a12c"/>
            </a:endParaRPr>
          </a:p>
          <a:p>
            <a:pPr marL="342900" indent="-342900">
              <a:buFont typeface="Arial" panose="020B0604020202020204" pitchFamily="34" charset="0"/>
              <a:buChar char="•"/>
            </a:pPr>
            <a:r>
              <a:rPr lang="en-AU" sz="2500" dirty="0">
                <a:latin typeface="AdvOTd710a12c"/>
              </a:rPr>
              <a:t>Duration of DLT evaluation window</a:t>
            </a:r>
          </a:p>
          <a:p>
            <a:pPr marL="342900" indent="-342900">
              <a:buFont typeface="Arial" panose="020B0604020202020204" pitchFamily="34" charset="0"/>
              <a:buChar char="•"/>
            </a:pPr>
            <a:endParaRPr lang="en-AU" sz="2500" dirty="0">
              <a:latin typeface="AdvOTd710a12c"/>
            </a:endParaRPr>
          </a:p>
          <a:p>
            <a:pPr marL="342900" indent="-342900">
              <a:buFont typeface="Arial" panose="020B0604020202020204" pitchFamily="34" charset="0"/>
              <a:buChar char="•"/>
            </a:pPr>
            <a:r>
              <a:rPr lang="en-AU" sz="2500" dirty="0">
                <a:latin typeface="AdvOTd710a12c"/>
              </a:rPr>
              <a:t>Cohort sample size for each dose</a:t>
            </a:r>
          </a:p>
          <a:p>
            <a:pPr marL="342900" indent="-342900">
              <a:buFont typeface="Arial" panose="020B0604020202020204" pitchFamily="34" charset="0"/>
              <a:buChar char="•"/>
            </a:pPr>
            <a:endParaRPr lang="en-AU" sz="2500" dirty="0">
              <a:latin typeface="AdvOTd710a12c"/>
            </a:endParaRPr>
          </a:p>
          <a:p>
            <a:pPr marL="342900" indent="-342900">
              <a:buFont typeface="Arial" panose="020B0604020202020204" pitchFamily="34" charset="0"/>
              <a:buChar char="•"/>
            </a:pPr>
            <a:r>
              <a:rPr lang="en-AU" sz="2500" dirty="0">
                <a:latin typeface="AdvOTd710a12c"/>
              </a:rPr>
              <a:t>$$$</a:t>
            </a:r>
          </a:p>
          <a:p>
            <a:pPr marL="342900" indent="-342900">
              <a:buFont typeface="Arial" panose="020B0604020202020204" pitchFamily="34" charset="0"/>
              <a:buChar char="•"/>
            </a:pPr>
            <a:endParaRPr lang="en-AU" sz="2500" b="0" i="0" u="none" strike="noStrike" baseline="0" dirty="0">
              <a:latin typeface="AdvOTd710a12c"/>
            </a:endParaRPr>
          </a:p>
          <a:p>
            <a:pPr marL="342900" indent="-342900">
              <a:buFont typeface="Arial" panose="020B0604020202020204" pitchFamily="34" charset="0"/>
              <a:buChar char="•"/>
            </a:pPr>
            <a:r>
              <a:rPr lang="en-AU" sz="2500" dirty="0">
                <a:latin typeface="AdvOTd710a12c"/>
              </a:rPr>
              <a:t>Criteria for stopping are protocol defined</a:t>
            </a:r>
          </a:p>
          <a:p>
            <a:pPr marL="800100" lvl="1" indent="-342900">
              <a:buFont typeface="Arial" panose="020B0604020202020204" pitchFamily="34" charset="0"/>
              <a:buChar char="•"/>
            </a:pPr>
            <a:r>
              <a:rPr lang="en-AU" sz="2500" dirty="0">
                <a:latin typeface="AdvOTd710a12c"/>
              </a:rPr>
              <a:t>Achieved the prespecified target sample size</a:t>
            </a:r>
          </a:p>
          <a:p>
            <a:pPr marL="800100" lvl="1" indent="-342900">
              <a:buFont typeface="Arial" panose="020B0604020202020204" pitchFamily="34" charset="0"/>
              <a:buChar char="•"/>
            </a:pPr>
            <a:r>
              <a:rPr lang="en-AU" sz="2500" dirty="0">
                <a:latin typeface="AdvOTd710a12c"/>
              </a:rPr>
              <a:t>Designs to allow ongoing recruitment for dose-escalation vs dose-expansion</a:t>
            </a:r>
          </a:p>
        </p:txBody>
      </p:sp>
    </p:spTree>
    <p:extLst>
      <p:ext uri="{BB962C8B-B14F-4D97-AF65-F5344CB8AC3E}">
        <p14:creationId xmlns:p14="http://schemas.microsoft.com/office/powerpoint/2010/main" val="91062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ical depiction of dose escalation methods for phase I clinical trials.">
            <a:extLst>
              <a:ext uri="{FF2B5EF4-FFF2-40B4-BE49-F238E27FC236}">
                <a16:creationId xmlns:a16="http://schemas.microsoft.com/office/drawing/2014/main" id="{28F491DA-90B7-4BA8-A6FC-9E7F6CDD13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637"/>
          <a:stretch/>
        </p:blipFill>
        <p:spPr bwMode="auto">
          <a:xfrm>
            <a:off x="119336" y="1680989"/>
            <a:ext cx="6384032" cy="5189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05C25A-6719-43F3-9AB7-CDFBB1320F24}"/>
              </a:ext>
            </a:extLst>
          </p:cNvPr>
          <p:cNvSpPr txBox="1"/>
          <p:nvPr/>
        </p:nvSpPr>
        <p:spPr>
          <a:xfrm>
            <a:off x="1343472" y="908720"/>
            <a:ext cx="3960440" cy="584775"/>
          </a:xfrm>
          <a:prstGeom prst="rect">
            <a:avLst/>
          </a:prstGeom>
          <a:noFill/>
        </p:spPr>
        <p:txBody>
          <a:bodyPr wrap="square" rtlCol="0">
            <a:spAutoFit/>
          </a:bodyPr>
          <a:lstStyle/>
          <a:p>
            <a:r>
              <a:rPr lang="en-AU" sz="3200" dirty="0"/>
              <a:t>Traditional 3+3 design</a:t>
            </a:r>
          </a:p>
        </p:txBody>
      </p:sp>
      <p:sp>
        <p:nvSpPr>
          <p:cNvPr id="5" name="Title 1">
            <a:extLst>
              <a:ext uri="{FF2B5EF4-FFF2-40B4-BE49-F238E27FC236}">
                <a16:creationId xmlns:a16="http://schemas.microsoft.com/office/drawing/2014/main" id="{E04CA26B-9201-4B37-9F51-A617183E75F0}"/>
              </a:ext>
            </a:extLst>
          </p:cNvPr>
          <p:cNvSpPr txBox="1">
            <a:spLocks/>
          </p:cNvSpPr>
          <p:nvPr/>
        </p:nvSpPr>
        <p:spPr>
          <a:xfrm>
            <a:off x="623392" y="269776"/>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latin typeface="AdvOTd710a12c"/>
              </a:rPr>
              <a:t>Rule-based approach</a:t>
            </a:r>
            <a:br>
              <a:rPr lang="en-AU" dirty="0"/>
            </a:br>
            <a:endParaRPr lang="en-AU" dirty="0"/>
          </a:p>
        </p:txBody>
      </p:sp>
    </p:spTree>
    <p:extLst>
      <p:ext uri="{BB962C8B-B14F-4D97-AF65-F5344CB8AC3E}">
        <p14:creationId xmlns:p14="http://schemas.microsoft.com/office/powerpoint/2010/main" val="216957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87AA830F-D9B4-4849-835B-B081D33EDE87}"/>
              </a:ext>
            </a:extLst>
          </p:cNvPr>
          <p:cNvSpPr txBox="1">
            <a:spLocks noChangeArrowheads="1"/>
          </p:cNvSpPr>
          <p:nvPr/>
        </p:nvSpPr>
        <p:spPr bwMode="auto">
          <a:xfrm>
            <a:off x="407368" y="421948"/>
            <a:ext cx="11377264"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US"/>
            </a:defPPr>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52" b="1">
                <a:solidFill>
                  <a:srgbClr val="000000"/>
                </a:solidFill>
                <a:latin typeface="Arial" panose="020B0604020202020204" pitchFamily="34"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r>
              <a:rPr lang="en-GB" altLang="en-US" sz="4400" b="0" dirty="0">
                <a:solidFill>
                  <a:schemeClr val="tx1"/>
                </a:solidFill>
                <a:latin typeface="AdvOTd710a12c"/>
                <a:ea typeface="+mj-ea"/>
                <a:cs typeface="+mj-cs"/>
              </a:rPr>
              <a:t>Standard 3+3 design</a:t>
            </a:r>
          </a:p>
        </p:txBody>
      </p:sp>
      <p:pic>
        <p:nvPicPr>
          <p:cNvPr id="3075" name="Picture 3">
            <a:extLst>
              <a:ext uri="{FF2B5EF4-FFF2-40B4-BE49-F238E27FC236}">
                <a16:creationId xmlns:a16="http://schemas.microsoft.com/office/drawing/2014/main" id="{00EC474A-68E1-44C5-AF5B-4F28EEABC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1124744"/>
            <a:ext cx="11089231"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D90B0F30-94AE-452B-BF92-393F07CBD00F}"/>
              </a:ext>
            </a:extLst>
          </p:cNvPr>
          <p:cNvSpPr txBox="1">
            <a:spLocks noChangeArrowheads="1"/>
          </p:cNvSpPr>
          <p:nvPr/>
        </p:nvSpPr>
        <p:spPr bwMode="auto">
          <a:xfrm>
            <a:off x="623392" y="6296017"/>
            <a:ext cx="6264696" cy="229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2000" dirty="0">
                <a:solidFill>
                  <a:schemeClr val="tx1"/>
                </a:solidFill>
                <a:latin typeface="Calibri" panose="020F0502020204030204" pitchFamily="34" charset="0"/>
                <a:cs typeface="Calibri" panose="020F0502020204030204" pitchFamily="34" charset="0"/>
              </a:rPr>
              <a:t>S. Percy Ivy et al. Clin Cancer Res 2010;16:1726-1736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depiction of dose escalation methods for phase I clinical trials.">
            <a:extLst>
              <a:ext uri="{FF2B5EF4-FFF2-40B4-BE49-F238E27FC236}">
                <a16:creationId xmlns:a16="http://schemas.microsoft.com/office/drawing/2014/main" id="{246787F6-78B2-4847-9860-028EC7A1E8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53"/>
          <a:stretch/>
        </p:blipFill>
        <p:spPr bwMode="auto">
          <a:xfrm>
            <a:off x="119336" y="908720"/>
            <a:ext cx="5735960" cy="51895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D8DF16-DBBA-4731-A10D-431D530C5E24}"/>
              </a:ext>
            </a:extLst>
          </p:cNvPr>
          <p:cNvSpPr txBox="1"/>
          <p:nvPr/>
        </p:nvSpPr>
        <p:spPr>
          <a:xfrm>
            <a:off x="767408" y="323945"/>
            <a:ext cx="4824536" cy="584775"/>
          </a:xfrm>
          <a:prstGeom prst="rect">
            <a:avLst/>
          </a:prstGeom>
          <a:noFill/>
        </p:spPr>
        <p:txBody>
          <a:bodyPr wrap="square" rtlCol="0">
            <a:spAutoFit/>
          </a:bodyPr>
          <a:lstStyle/>
          <a:p>
            <a:r>
              <a:rPr lang="en-AU" sz="3200" dirty="0"/>
              <a:t>Accelerated titration design</a:t>
            </a:r>
          </a:p>
        </p:txBody>
      </p:sp>
      <p:sp>
        <p:nvSpPr>
          <p:cNvPr id="4" name="TextBox 3">
            <a:extLst>
              <a:ext uri="{FF2B5EF4-FFF2-40B4-BE49-F238E27FC236}">
                <a16:creationId xmlns:a16="http://schemas.microsoft.com/office/drawing/2014/main" id="{CC9369DC-B5B8-4A24-BD67-31E0682B0975}"/>
              </a:ext>
            </a:extLst>
          </p:cNvPr>
          <p:cNvSpPr txBox="1"/>
          <p:nvPr/>
        </p:nvSpPr>
        <p:spPr>
          <a:xfrm flipH="1">
            <a:off x="5591944" y="188640"/>
            <a:ext cx="6480720" cy="7017306"/>
          </a:xfrm>
          <a:prstGeom prst="rect">
            <a:avLst/>
          </a:prstGeom>
          <a:noFill/>
        </p:spPr>
        <p:txBody>
          <a:bodyPr wrap="square" rtlCol="0">
            <a:spAutoFit/>
          </a:bodyPr>
          <a:lstStyle/>
          <a:p>
            <a:r>
              <a:rPr lang="en-AU" sz="2500" dirty="0">
                <a:latin typeface="AdvOTd710a12c"/>
              </a:rPr>
              <a:t>Different variations</a:t>
            </a:r>
          </a:p>
          <a:p>
            <a:pPr marL="342900" indent="-342900">
              <a:buFont typeface="Arial" panose="020B0604020202020204" pitchFamily="34" charset="0"/>
              <a:buChar char="•"/>
            </a:pPr>
            <a:r>
              <a:rPr lang="en-AU" sz="2500" dirty="0">
                <a:latin typeface="AdvOTd710a12c"/>
              </a:rPr>
              <a:t>Design 1 – similar to 3+3 design with 40% dose increment per cohort</a:t>
            </a:r>
          </a:p>
          <a:p>
            <a:pPr marL="342900" indent="-342900">
              <a:buFont typeface="Arial" panose="020B0604020202020204" pitchFamily="34" charset="0"/>
              <a:buChar char="•"/>
            </a:pPr>
            <a:r>
              <a:rPr lang="en-AU" sz="2500" dirty="0">
                <a:latin typeface="AdvOTd710a12c"/>
              </a:rPr>
              <a:t>Design 2 - dose increment of 40%, but there is only 1 patient at each dose level. If 1 DLT during cycle 1, the dose escalation in the accelerated phase will be terminated, dose escalation will revert back to Design 1</a:t>
            </a:r>
          </a:p>
          <a:p>
            <a:pPr marL="342900" indent="-342900">
              <a:buFont typeface="Arial" panose="020B0604020202020204" pitchFamily="34" charset="0"/>
              <a:buChar char="•"/>
            </a:pPr>
            <a:r>
              <a:rPr lang="en-AU" sz="2500" dirty="0">
                <a:latin typeface="AdvOTd710a12c"/>
              </a:rPr>
              <a:t>Design 3 – dose increment of 100% between individual patient cohorts. If 1 DLT during cycle 1, the dose escalation will revert to Design 1.</a:t>
            </a:r>
          </a:p>
          <a:p>
            <a:pPr marL="342900" indent="-342900">
              <a:buFont typeface="Arial" panose="020B0604020202020204" pitchFamily="34" charset="0"/>
              <a:buChar char="•"/>
            </a:pPr>
            <a:r>
              <a:rPr lang="en-AU" sz="2500" dirty="0">
                <a:latin typeface="AdvOTd710a12c"/>
              </a:rPr>
              <a:t>Design 4 – dose increment of 100% between individual patient cohorts. If 1 DLT during any cycle, the dose escalation will revert to Design 1.</a:t>
            </a:r>
          </a:p>
          <a:p>
            <a:pPr marL="342900" indent="-342900">
              <a:buFont typeface="Arial" panose="020B0604020202020204" pitchFamily="34" charset="0"/>
              <a:buChar char="•"/>
            </a:pPr>
            <a:endParaRPr lang="en-AU" sz="2500" dirty="0">
              <a:latin typeface="AdvOTd710a12c"/>
            </a:endParaRPr>
          </a:p>
          <a:p>
            <a:pPr marL="342900" indent="-342900">
              <a:buFont typeface="Arial" panose="020B0604020202020204" pitchFamily="34" charset="0"/>
              <a:buChar char="•"/>
            </a:pPr>
            <a:endParaRPr lang="en-AU" sz="2500" dirty="0">
              <a:latin typeface="AdvOTd710a12c"/>
            </a:endParaRPr>
          </a:p>
        </p:txBody>
      </p:sp>
      <p:sp>
        <p:nvSpPr>
          <p:cNvPr id="5" name="Text Box 4">
            <a:extLst>
              <a:ext uri="{FF2B5EF4-FFF2-40B4-BE49-F238E27FC236}">
                <a16:creationId xmlns:a16="http://schemas.microsoft.com/office/drawing/2014/main" id="{450BE16C-4913-4C92-AA24-4CB0591AAC0C}"/>
              </a:ext>
            </a:extLst>
          </p:cNvPr>
          <p:cNvSpPr txBox="1">
            <a:spLocks noChangeArrowheads="1"/>
          </p:cNvSpPr>
          <p:nvPr/>
        </p:nvSpPr>
        <p:spPr bwMode="auto">
          <a:xfrm>
            <a:off x="335360" y="6440033"/>
            <a:ext cx="6264696" cy="229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AU" sz="2000" dirty="0">
                <a:solidFill>
                  <a:schemeClr val="tx1"/>
                </a:solidFill>
                <a:latin typeface="Calibri" panose="020F0502020204030204" pitchFamily="34" charset="0"/>
                <a:cs typeface="Calibri" panose="020F0502020204030204" pitchFamily="34" charset="0"/>
              </a:rPr>
              <a:t>Simon  et al J Natl Cancer Inst 1997, 89(15), 1138-1147.</a:t>
            </a:r>
            <a:endParaRPr lang="en-GB" alt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237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0138-85D1-4BE6-B210-B6CFFAF77379}"/>
              </a:ext>
            </a:extLst>
          </p:cNvPr>
          <p:cNvSpPr>
            <a:spLocks noGrp="1"/>
          </p:cNvSpPr>
          <p:nvPr>
            <p:ph type="title"/>
          </p:nvPr>
        </p:nvSpPr>
        <p:spPr>
          <a:xfrm>
            <a:off x="0" y="341784"/>
            <a:ext cx="12192000" cy="1143000"/>
          </a:xfrm>
        </p:spPr>
        <p:txBody>
          <a:bodyPr/>
          <a:lstStyle/>
          <a:p>
            <a:r>
              <a:rPr lang="en-AU" sz="4400" b="0" i="0" u="none" strike="noStrike" baseline="0" dirty="0">
                <a:latin typeface="AdvOTd710a12c"/>
              </a:rPr>
              <a:t>Model based design - </a:t>
            </a:r>
            <a:r>
              <a:rPr lang="en-AU" dirty="0">
                <a:latin typeface="AdvOTd710a12c"/>
              </a:rPr>
              <a:t>continual reassessment method (CRM)</a:t>
            </a:r>
            <a:br>
              <a:rPr lang="en-AU" b="1" i="0" dirty="0">
                <a:solidFill>
                  <a:srgbClr val="000000"/>
                </a:solidFill>
                <a:effectLst/>
                <a:latin typeface="Arial" panose="020B0604020202020204" pitchFamily="34" charset="0"/>
              </a:rPr>
            </a:br>
            <a:br>
              <a:rPr lang="en-AU" sz="4400" dirty="0">
                <a:latin typeface="AdvOTd710a12c"/>
              </a:rPr>
            </a:br>
            <a:endParaRPr lang="en-AU" dirty="0"/>
          </a:p>
        </p:txBody>
      </p:sp>
      <p:sp>
        <p:nvSpPr>
          <p:cNvPr id="4" name="TextBox 3">
            <a:extLst>
              <a:ext uri="{FF2B5EF4-FFF2-40B4-BE49-F238E27FC236}">
                <a16:creationId xmlns:a16="http://schemas.microsoft.com/office/drawing/2014/main" id="{881AED12-0515-478A-859B-DC818B3B6E64}"/>
              </a:ext>
            </a:extLst>
          </p:cNvPr>
          <p:cNvSpPr txBox="1"/>
          <p:nvPr/>
        </p:nvSpPr>
        <p:spPr>
          <a:xfrm>
            <a:off x="6096000" y="1721708"/>
            <a:ext cx="6048672" cy="3939540"/>
          </a:xfrm>
          <a:prstGeom prst="rect">
            <a:avLst/>
          </a:prstGeom>
          <a:noFill/>
        </p:spPr>
        <p:txBody>
          <a:bodyPr wrap="square">
            <a:spAutoFit/>
          </a:bodyPr>
          <a:lstStyle/>
          <a:p>
            <a:r>
              <a:rPr lang="en-AU" sz="2500" dirty="0">
                <a:latin typeface="AdvOTd710a12c"/>
              </a:rPr>
              <a:t>Statistical model to actively seek a dose level by using toxicity data from all enrolled patients. Steps involved:</a:t>
            </a:r>
          </a:p>
          <a:p>
            <a:pPr marL="342900" indent="-342900">
              <a:buFont typeface="Arial" panose="020B0604020202020204" pitchFamily="34" charset="0"/>
              <a:buChar char="•"/>
            </a:pPr>
            <a:endParaRPr lang="en-AU" sz="2500" dirty="0">
              <a:latin typeface="AdvOTd710a12c"/>
            </a:endParaRPr>
          </a:p>
          <a:p>
            <a:pPr marL="457200" indent="-457200">
              <a:buFont typeface="+mj-lt"/>
              <a:buAutoNum type="arabicPeriod"/>
            </a:pPr>
            <a:r>
              <a:rPr lang="en-AU" sz="2500" dirty="0">
                <a:latin typeface="AdvOTd710a12c"/>
              </a:rPr>
              <a:t>Pre-specify t</a:t>
            </a:r>
            <a:r>
              <a:rPr lang="en-AU" sz="2500" dirty="0"/>
              <a:t>arget DLT rate</a:t>
            </a:r>
          </a:p>
          <a:p>
            <a:pPr marL="457200" indent="-457200">
              <a:buFont typeface="+mj-lt"/>
              <a:buAutoNum type="arabicPeriod"/>
            </a:pPr>
            <a:r>
              <a:rPr lang="en-AU" sz="2500" dirty="0">
                <a:latin typeface="AdvOTd710a12c"/>
              </a:rPr>
              <a:t>Pre-specify number of patients per cohort </a:t>
            </a:r>
          </a:p>
          <a:p>
            <a:pPr marL="457200" indent="-457200">
              <a:buFont typeface="+mj-lt"/>
              <a:buAutoNum type="arabicPeriod"/>
            </a:pPr>
            <a:r>
              <a:rPr lang="en-AU" sz="2500" dirty="0">
                <a:latin typeface="AdvOTd710a12c"/>
              </a:rPr>
              <a:t>Develop a mathematical model of the probability of experiencing a DLT is a function of dose level</a:t>
            </a:r>
          </a:p>
          <a:p>
            <a:pPr marL="457200" indent="-457200">
              <a:buFont typeface="+mj-lt"/>
              <a:buAutoNum type="arabicPeriod"/>
            </a:pPr>
            <a:r>
              <a:rPr lang="en-AU" sz="2500" dirty="0">
                <a:latin typeface="AdvOTd710a12c"/>
              </a:rPr>
              <a:t>Determine stopping rule ≈ sample size</a:t>
            </a:r>
          </a:p>
        </p:txBody>
      </p:sp>
      <p:pic>
        <p:nvPicPr>
          <p:cNvPr id="5" name="Picture 4">
            <a:extLst>
              <a:ext uri="{FF2B5EF4-FFF2-40B4-BE49-F238E27FC236}">
                <a16:creationId xmlns:a16="http://schemas.microsoft.com/office/drawing/2014/main" id="{7828C3BE-7639-406D-9B29-7BF73511E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6" y="1628800"/>
            <a:ext cx="5760000" cy="5136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C2F3ADA3-CC80-4229-9133-E342FC7DDEF8}"/>
              </a:ext>
            </a:extLst>
          </p:cNvPr>
          <p:cNvSpPr txBox="1"/>
          <p:nvPr/>
        </p:nvSpPr>
        <p:spPr>
          <a:xfrm>
            <a:off x="1055440" y="4509120"/>
            <a:ext cx="2880320" cy="369332"/>
          </a:xfrm>
          <a:prstGeom prst="rect">
            <a:avLst/>
          </a:prstGeom>
          <a:noFill/>
        </p:spPr>
        <p:txBody>
          <a:bodyPr wrap="square" rtlCol="0">
            <a:spAutoFit/>
          </a:bodyPr>
          <a:lstStyle/>
          <a:p>
            <a:r>
              <a:rPr lang="en-AU" dirty="0">
                <a:solidFill>
                  <a:srgbClr val="FF0000"/>
                </a:solidFill>
              </a:rPr>
              <a:t>Pre-specified probability DLT</a:t>
            </a:r>
          </a:p>
        </p:txBody>
      </p:sp>
    </p:spTree>
    <p:extLst>
      <p:ext uri="{BB962C8B-B14F-4D97-AF65-F5344CB8AC3E}">
        <p14:creationId xmlns:p14="http://schemas.microsoft.com/office/powerpoint/2010/main" val="343153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4451-DD86-4DCC-90D1-EA8F6468EDA5}"/>
              </a:ext>
            </a:extLst>
          </p:cNvPr>
          <p:cNvSpPr>
            <a:spLocks noGrp="1"/>
          </p:cNvSpPr>
          <p:nvPr>
            <p:ph type="title"/>
          </p:nvPr>
        </p:nvSpPr>
        <p:spPr>
          <a:xfrm>
            <a:off x="479376" y="332656"/>
            <a:ext cx="11404848" cy="1143000"/>
          </a:xfrm>
        </p:spPr>
        <p:txBody>
          <a:bodyPr/>
          <a:lstStyle/>
          <a:p>
            <a:r>
              <a:rPr lang="en-AU" dirty="0"/>
              <a:t>Implementation of Bayesian model based design</a:t>
            </a:r>
          </a:p>
        </p:txBody>
      </p:sp>
      <p:pic>
        <p:nvPicPr>
          <p:cNvPr id="4" name="Picture 3">
            <a:extLst>
              <a:ext uri="{FF2B5EF4-FFF2-40B4-BE49-F238E27FC236}">
                <a16:creationId xmlns:a16="http://schemas.microsoft.com/office/drawing/2014/main" id="{734252D8-62F8-49CA-9F70-F9A66B4A2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1135482"/>
            <a:ext cx="6048672"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a:extLst>
              <a:ext uri="{FF2B5EF4-FFF2-40B4-BE49-F238E27FC236}">
                <a16:creationId xmlns:a16="http://schemas.microsoft.com/office/drawing/2014/main" id="{E9F38E21-C278-4D4C-8CE2-A860EFBB88B1}"/>
              </a:ext>
            </a:extLst>
          </p:cNvPr>
          <p:cNvSpPr/>
          <p:nvPr/>
        </p:nvSpPr>
        <p:spPr>
          <a:xfrm>
            <a:off x="623392" y="2663202"/>
            <a:ext cx="2016224" cy="11978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6" name="TextBox 5">
            <a:extLst>
              <a:ext uri="{FF2B5EF4-FFF2-40B4-BE49-F238E27FC236}">
                <a16:creationId xmlns:a16="http://schemas.microsoft.com/office/drawing/2014/main" id="{13B13097-53A9-4F68-B851-C2E44728E50B}"/>
              </a:ext>
            </a:extLst>
          </p:cNvPr>
          <p:cNvSpPr txBox="1"/>
          <p:nvPr/>
        </p:nvSpPr>
        <p:spPr>
          <a:xfrm>
            <a:off x="865447" y="2938959"/>
            <a:ext cx="1656183" cy="646331"/>
          </a:xfrm>
          <a:prstGeom prst="rect">
            <a:avLst/>
          </a:prstGeom>
          <a:noFill/>
        </p:spPr>
        <p:txBody>
          <a:bodyPr wrap="square" rtlCol="0">
            <a:spAutoFit/>
          </a:bodyPr>
          <a:lstStyle/>
          <a:p>
            <a:r>
              <a:rPr lang="en-AU" dirty="0"/>
              <a:t>Pre-specify target DLT rate  </a:t>
            </a:r>
          </a:p>
        </p:txBody>
      </p:sp>
      <p:cxnSp>
        <p:nvCxnSpPr>
          <p:cNvPr id="8" name="Straight Arrow Connector 7">
            <a:extLst>
              <a:ext uri="{FF2B5EF4-FFF2-40B4-BE49-F238E27FC236}">
                <a16:creationId xmlns:a16="http://schemas.microsoft.com/office/drawing/2014/main" id="{5F848F85-5B00-4319-BDB2-ACE2F14F86D1}"/>
              </a:ext>
            </a:extLst>
          </p:cNvPr>
          <p:cNvCxnSpPr/>
          <p:nvPr/>
        </p:nvCxnSpPr>
        <p:spPr>
          <a:xfrm>
            <a:off x="2639616" y="3861049"/>
            <a:ext cx="1728192"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A51978-C820-4B3B-87F3-76C638F00751}"/>
              </a:ext>
            </a:extLst>
          </p:cNvPr>
          <p:cNvSpPr/>
          <p:nvPr/>
        </p:nvSpPr>
        <p:spPr>
          <a:xfrm>
            <a:off x="9584907" y="1135482"/>
            <a:ext cx="2016224" cy="11978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10" name="TextBox 9">
            <a:extLst>
              <a:ext uri="{FF2B5EF4-FFF2-40B4-BE49-F238E27FC236}">
                <a16:creationId xmlns:a16="http://schemas.microsoft.com/office/drawing/2014/main" id="{2A745079-796C-4F28-8D12-1E224643E3B8}"/>
              </a:ext>
            </a:extLst>
          </p:cNvPr>
          <p:cNvSpPr txBox="1"/>
          <p:nvPr/>
        </p:nvSpPr>
        <p:spPr>
          <a:xfrm>
            <a:off x="9584907" y="1124743"/>
            <a:ext cx="1911693" cy="1200329"/>
          </a:xfrm>
          <a:prstGeom prst="rect">
            <a:avLst/>
          </a:prstGeom>
          <a:noFill/>
        </p:spPr>
        <p:txBody>
          <a:bodyPr wrap="square" rtlCol="0">
            <a:spAutoFit/>
          </a:bodyPr>
          <a:lstStyle/>
          <a:p>
            <a:r>
              <a:rPr lang="en-AU" dirty="0">
                <a:latin typeface="AdvOTd710a12c"/>
              </a:rPr>
              <a:t>specify</a:t>
            </a:r>
            <a:r>
              <a:rPr lang="en-AU" sz="1800" dirty="0">
                <a:latin typeface="AdvOTd710a12c"/>
              </a:rPr>
              <a:t> prior distribution to characterize the shape of curve</a:t>
            </a:r>
            <a:endParaRPr lang="en-AU" dirty="0"/>
          </a:p>
        </p:txBody>
      </p:sp>
      <p:cxnSp>
        <p:nvCxnSpPr>
          <p:cNvPr id="12" name="Straight Arrow Connector 11">
            <a:extLst>
              <a:ext uri="{FF2B5EF4-FFF2-40B4-BE49-F238E27FC236}">
                <a16:creationId xmlns:a16="http://schemas.microsoft.com/office/drawing/2014/main" id="{3FE1D066-D6AC-4B6A-ADA8-1565BB0AB00D}"/>
              </a:ext>
            </a:extLst>
          </p:cNvPr>
          <p:cNvCxnSpPr>
            <a:cxnSpLocks/>
          </p:cNvCxnSpPr>
          <p:nvPr/>
        </p:nvCxnSpPr>
        <p:spPr>
          <a:xfrm flipH="1">
            <a:off x="7968209" y="1724908"/>
            <a:ext cx="1616698" cy="263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F987269-38BF-4725-A7B3-6B73B3F736C5}"/>
              </a:ext>
            </a:extLst>
          </p:cNvPr>
          <p:cNvSpPr/>
          <p:nvPr/>
        </p:nvSpPr>
        <p:spPr>
          <a:xfrm>
            <a:off x="623392" y="4848532"/>
            <a:ext cx="2016224" cy="17543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15" name="TextBox 14">
            <a:extLst>
              <a:ext uri="{FF2B5EF4-FFF2-40B4-BE49-F238E27FC236}">
                <a16:creationId xmlns:a16="http://schemas.microsoft.com/office/drawing/2014/main" id="{46AEEC8F-259C-405F-9A28-B8EC027A48EE}"/>
              </a:ext>
            </a:extLst>
          </p:cNvPr>
          <p:cNvSpPr txBox="1"/>
          <p:nvPr/>
        </p:nvSpPr>
        <p:spPr>
          <a:xfrm>
            <a:off x="623392" y="4869160"/>
            <a:ext cx="1911693" cy="1754326"/>
          </a:xfrm>
          <a:prstGeom prst="rect">
            <a:avLst/>
          </a:prstGeom>
          <a:noFill/>
        </p:spPr>
        <p:txBody>
          <a:bodyPr wrap="square" rtlCol="0">
            <a:spAutoFit/>
          </a:bodyPr>
          <a:lstStyle/>
          <a:p>
            <a:r>
              <a:rPr lang="en-AU" dirty="0">
                <a:latin typeface="AdvOTd710a12c"/>
              </a:rPr>
              <a:t>refinement of</a:t>
            </a:r>
            <a:r>
              <a:rPr lang="en-AU" sz="1800" dirty="0">
                <a:latin typeface="AdvOTd710a12c"/>
              </a:rPr>
              <a:t> prior distribution  based on 1st patient with DLT – posterior distribution</a:t>
            </a:r>
            <a:endParaRPr lang="en-AU" dirty="0"/>
          </a:p>
        </p:txBody>
      </p:sp>
      <p:cxnSp>
        <p:nvCxnSpPr>
          <p:cNvPr id="17" name="Straight Arrow Connector 16">
            <a:extLst>
              <a:ext uri="{FF2B5EF4-FFF2-40B4-BE49-F238E27FC236}">
                <a16:creationId xmlns:a16="http://schemas.microsoft.com/office/drawing/2014/main" id="{9738CBA9-4C64-42DA-BF72-81C2F3A42DAE}"/>
              </a:ext>
            </a:extLst>
          </p:cNvPr>
          <p:cNvCxnSpPr>
            <a:cxnSpLocks/>
            <a:stCxn id="14" idx="3"/>
          </p:cNvCxnSpPr>
          <p:nvPr/>
        </p:nvCxnSpPr>
        <p:spPr>
          <a:xfrm flipV="1">
            <a:off x="2639616" y="4113077"/>
            <a:ext cx="3024336" cy="161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F8CFB0E-A043-4FAD-9424-AEACF0D6270C}"/>
              </a:ext>
            </a:extLst>
          </p:cNvPr>
          <p:cNvSpPr/>
          <p:nvPr/>
        </p:nvSpPr>
        <p:spPr>
          <a:xfrm>
            <a:off x="9840416" y="4237855"/>
            <a:ext cx="2016224" cy="17543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AU" dirty="0">
                <a:latin typeface="AdvOTd710a12c"/>
              </a:rPr>
              <a:t>Further refinement of</a:t>
            </a:r>
            <a:r>
              <a:rPr lang="en-AU" sz="1800" dirty="0">
                <a:latin typeface="AdvOTd710a12c"/>
              </a:rPr>
              <a:t> posterior distribution  based on next patient without DLT</a:t>
            </a:r>
            <a:endParaRPr lang="en-AU" dirty="0"/>
          </a:p>
        </p:txBody>
      </p:sp>
      <p:cxnSp>
        <p:nvCxnSpPr>
          <p:cNvPr id="20" name="Straight Arrow Connector 19">
            <a:extLst>
              <a:ext uri="{FF2B5EF4-FFF2-40B4-BE49-F238E27FC236}">
                <a16:creationId xmlns:a16="http://schemas.microsoft.com/office/drawing/2014/main" id="{D8D4CA45-940C-4F81-A14F-28E5A292BDB7}"/>
              </a:ext>
            </a:extLst>
          </p:cNvPr>
          <p:cNvCxnSpPr>
            <a:cxnSpLocks/>
            <a:stCxn id="19" idx="1"/>
          </p:cNvCxnSpPr>
          <p:nvPr/>
        </p:nvCxnSpPr>
        <p:spPr>
          <a:xfrm flipH="1" flipV="1">
            <a:off x="6744072" y="3717032"/>
            <a:ext cx="3096344" cy="1397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01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p:bldP spid="14" grpId="0" animBg="1"/>
      <p:bldP spid="15"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5C21A51D-38F6-49DD-9CD8-6CC88E22D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98" y="979304"/>
            <a:ext cx="6677982"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AFE18427-8608-40CB-9230-2AE6884BF134}"/>
              </a:ext>
            </a:extLst>
          </p:cNvPr>
          <p:cNvSpPr txBox="1">
            <a:spLocks noChangeArrowheads="1"/>
          </p:cNvSpPr>
          <p:nvPr/>
        </p:nvSpPr>
        <p:spPr bwMode="auto">
          <a:xfrm>
            <a:off x="263352" y="5972308"/>
            <a:ext cx="6414470" cy="265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2000" dirty="0">
                <a:solidFill>
                  <a:schemeClr val="tx1"/>
                </a:solidFill>
                <a:latin typeface="Calibri" panose="020F0502020204030204" pitchFamily="34" charset="0"/>
                <a:cs typeface="Calibri" panose="020F0502020204030204" pitchFamily="34" charset="0"/>
              </a:rPr>
              <a:t>Ying Yuan et al. Clin Cancer Res 2018;24:4921-4930</a:t>
            </a:r>
          </a:p>
        </p:txBody>
      </p:sp>
      <p:sp>
        <p:nvSpPr>
          <p:cNvPr id="7" name="Title 1">
            <a:extLst>
              <a:ext uri="{FF2B5EF4-FFF2-40B4-BE49-F238E27FC236}">
                <a16:creationId xmlns:a16="http://schemas.microsoft.com/office/drawing/2014/main" id="{ABB6762D-C2DE-4C71-AAFE-744DC4D994A6}"/>
              </a:ext>
            </a:extLst>
          </p:cNvPr>
          <p:cNvSpPr txBox="1">
            <a:spLocks/>
          </p:cNvSpPr>
          <p:nvPr/>
        </p:nvSpPr>
        <p:spPr>
          <a:xfrm>
            <a:off x="623392" y="269776"/>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Extension of CRM – TITE BOIN design</a:t>
            </a:r>
          </a:p>
        </p:txBody>
      </p:sp>
      <p:sp>
        <p:nvSpPr>
          <p:cNvPr id="9" name="TextBox 8">
            <a:extLst>
              <a:ext uri="{FF2B5EF4-FFF2-40B4-BE49-F238E27FC236}">
                <a16:creationId xmlns:a16="http://schemas.microsoft.com/office/drawing/2014/main" id="{4FAED1E4-57C7-4D12-92D7-BE4907C6994B}"/>
              </a:ext>
            </a:extLst>
          </p:cNvPr>
          <p:cNvSpPr txBox="1"/>
          <p:nvPr/>
        </p:nvSpPr>
        <p:spPr>
          <a:xfrm>
            <a:off x="7034211" y="1124744"/>
            <a:ext cx="5049382" cy="2031325"/>
          </a:xfrm>
          <a:prstGeom prst="rect">
            <a:avLst/>
          </a:prstGeom>
          <a:noFill/>
        </p:spPr>
        <p:txBody>
          <a:bodyPr wrap="square">
            <a:spAutoFit/>
          </a:bodyPr>
          <a:lstStyle/>
          <a:p>
            <a:pPr marL="285750" indent="-285750">
              <a:buFont typeface="Arial" panose="020B0604020202020204" pitchFamily="34" charset="0"/>
              <a:buChar char="•"/>
            </a:pPr>
            <a:r>
              <a:rPr lang="en-AU" dirty="0">
                <a:solidFill>
                  <a:srgbClr val="000000"/>
                </a:solidFill>
                <a:latin typeface="Arial" panose="020B0604020202020204" pitchFamily="34" charset="0"/>
              </a:rPr>
              <a:t>R</a:t>
            </a:r>
            <a:r>
              <a:rPr lang="en-AU" b="0" i="0" dirty="0">
                <a:solidFill>
                  <a:srgbClr val="000000"/>
                </a:solidFill>
                <a:effectLst/>
                <a:latin typeface="Arial" panose="020B0604020202020204" pitchFamily="34" charset="0"/>
              </a:rPr>
              <a:t>eal-time dose assignment decisions for new patients while some enrolled patients’ toxicity data are still pending</a:t>
            </a:r>
          </a:p>
          <a:p>
            <a:pPr marL="285750" indent="-285750">
              <a:buFont typeface="Arial" panose="020B0604020202020204" pitchFamily="34" charset="0"/>
              <a:buChar char="•"/>
            </a:pPr>
            <a:endParaRPr lang="en-AU" b="0" i="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rPr>
              <a:t>Address issues related to l</a:t>
            </a:r>
            <a:r>
              <a:rPr lang="en-AU" b="0" i="0" dirty="0">
                <a:solidFill>
                  <a:srgbClr val="000000"/>
                </a:solidFill>
                <a:effectLst/>
                <a:latin typeface="Arial" panose="020B0604020202020204" pitchFamily="34" charset="0"/>
              </a:rPr>
              <a:t>ate-onset toxicity, rapid accrual and insufficient observation time for toxicity to develop </a:t>
            </a:r>
            <a:endParaRPr lang="en-AU" dirty="0"/>
          </a:p>
        </p:txBody>
      </p:sp>
      <p:sp>
        <p:nvSpPr>
          <p:cNvPr id="4" name="Rectangle 3">
            <a:extLst>
              <a:ext uri="{FF2B5EF4-FFF2-40B4-BE49-F238E27FC236}">
                <a16:creationId xmlns:a16="http://schemas.microsoft.com/office/drawing/2014/main" id="{E82C4529-D16B-4136-95DB-775056D94529}"/>
              </a:ext>
            </a:extLst>
          </p:cNvPr>
          <p:cNvSpPr/>
          <p:nvPr/>
        </p:nvSpPr>
        <p:spPr>
          <a:xfrm>
            <a:off x="7085329" y="5229200"/>
            <a:ext cx="1413871" cy="7418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a:solidFill>
                  <a:srgbClr val="000000"/>
                </a:solidFill>
                <a:latin typeface="Arial" panose="020B0604020202020204" pitchFamily="34" charset="0"/>
              </a:rPr>
              <a:t>First cohort with no DLT at 60 days </a:t>
            </a:r>
          </a:p>
        </p:txBody>
      </p:sp>
      <p:cxnSp>
        <p:nvCxnSpPr>
          <p:cNvPr id="6" name="Straight Arrow Connector 5">
            <a:extLst>
              <a:ext uri="{FF2B5EF4-FFF2-40B4-BE49-F238E27FC236}">
                <a16:creationId xmlns:a16="http://schemas.microsoft.com/office/drawing/2014/main" id="{C1A37051-6340-475D-AF4A-1AB7CFC18116}"/>
              </a:ext>
            </a:extLst>
          </p:cNvPr>
          <p:cNvCxnSpPr>
            <a:cxnSpLocks/>
            <a:stCxn id="4" idx="1"/>
          </p:cNvCxnSpPr>
          <p:nvPr/>
        </p:nvCxnSpPr>
        <p:spPr>
          <a:xfrm flipH="1" flipV="1">
            <a:off x="1429065" y="4066995"/>
            <a:ext cx="5656264" cy="15331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9C615064-30D6-48E3-B185-C673D03A9594}"/>
              </a:ext>
            </a:extLst>
          </p:cNvPr>
          <p:cNvSpPr/>
          <p:nvPr/>
        </p:nvSpPr>
        <p:spPr>
          <a:xfrm>
            <a:off x="2113909" y="1124744"/>
            <a:ext cx="3681799" cy="7200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a:solidFill>
                  <a:srgbClr val="000000"/>
                </a:solidFill>
                <a:latin typeface="Arial" panose="020B0604020202020204" pitchFamily="34" charset="0"/>
              </a:rPr>
              <a:t>1 DLT in 4</a:t>
            </a:r>
            <a:r>
              <a:rPr lang="en-AU" sz="1400" baseline="30000" dirty="0">
                <a:solidFill>
                  <a:srgbClr val="000000"/>
                </a:solidFill>
                <a:latin typeface="Arial" panose="020B0604020202020204" pitchFamily="34" charset="0"/>
              </a:rPr>
              <a:t>th</a:t>
            </a:r>
            <a:r>
              <a:rPr lang="en-AU" sz="1400" dirty="0">
                <a:solidFill>
                  <a:srgbClr val="000000"/>
                </a:solidFill>
                <a:latin typeface="Arial" panose="020B0604020202020204" pitchFamily="34" charset="0"/>
              </a:rPr>
              <a:t> patient at 165 days with incomplete follow-up for 5</a:t>
            </a:r>
            <a:r>
              <a:rPr lang="en-AU" sz="1400" baseline="30000" dirty="0">
                <a:solidFill>
                  <a:srgbClr val="000000"/>
                </a:solidFill>
                <a:latin typeface="Arial" panose="020B0604020202020204" pitchFamily="34" charset="0"/>
              </a:rPr>
              <a:t>th</a:t>
            </a:r>
            <a:r>
              <a:rPr lang="en-AU" sz="1400" dirty="0">
                <a:solidFill>
                  <a:srgbClr val="000000"/>
                </a:solidFill>
                <a:latin typeface="Arial" panose="020B0604020202020204" pitchFamily="34" charset="0"/>
              </a:rPr>
              <a:t> and 6</a:t>
            </a:r>
            <a:r>
              <a:rPr lang="en-AU" sz="1400" baseline="30000" dirty="0">
                <a:solidFill>
                  <a:srgbClr val="000000"/>
                </a:solidFill>
                <a:latin typeface="Arial" panose="020B0604020202020204" pitchFamily="34" charset="0"/>
              </a:rPr>
              <a:t>th</a:t>
            </a:r>
            <a:r>
              <a:rPr lang="en-AU" sz="1400" dirty="0">
                <a:solidFill>
                  <a:srgbClr val="000000"/>
                </a:solidFill>
                <a:latin typeface="Arial" panose="020B0604020202020204" pitchFamily="34" charset="0"/>
              </a:rPr>
              <a:t> patients</a:t>
            </a:r>
          </a:p>
        </p:txBody>
      </p:sp>
      <p:cxnSp>
        <p:nvCxnSpPr>
          <p:cNvPr id="10" name="Straight Arrow Connector 9">
            <a:extLst>
              <a:ext uri="{FF2B5EF4-FFF2-40B4-BE49-F238E27FC236}">
                <a16:creationId xmlns:a16="http://schemas.microsoft.com/office/drawing/2014/main" id="{3A951ABC-197E-4A05-8C65-52A36BDB285A}"/>
              </a:ext>
            </a:extLst>
          </p:cNvPr>
          <p:cNvCxnSpPr>
            <a:cxnSpLocks/>
          </p:cNvCxnSpPr>
          <p:nvPr/>
        </p:nvCxnSpPr>
        <p:spPr>
          <a:xfrm flipH="1">
            <a:off x="2252953" y="1844823"/>
            <a:ext cx="432048" cy="14801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18">
            <a:extLst>
              <a:ext uri="{FF2B5EF4-FFF2-40B4-BE49-F238E27FC236}">
                <a16:creationId xmlns:a16="http://schemas.microsoft.com/office/drawing/2014/main" id="{A2AFC2B7-5379-4056-90C6-8873B344B361}"/>
              </a:ext>
            </a:extLst>
          </p:cNvPr>
          <p:cNvSpPr/>
          <p:nvPr/>
        </p:nvSpPr>
        <p:spPr>
          <a:xfrm>
            <a:off x="7237729" y="4293096"/>
            <a:ext cx="1413871" cy="7418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a:solidFill>
                  <a:srgbClr val="000000"/>
                </a:solidFill>
                <a:latin typeface="Arial" panose="020B0604020202020204" pitchFamily="34" charset="0"/>
              </a:rPr>
              <a:t>Dose de-escalation in patients 7-9</a:t>
            </a:r>
          </a:p>
        </p:txBody>
      </p:sp>
      <p:cxnSp>
        <p:nvCxnSpPr>
          <p:cNvPr id="20" name="Straight Arrow Connector 19">
            <a:extLst>
              <a:ext uri="{FF2B5EF4-FFF2-40B4-BE49-F238E27FC236}">
                <a16:creationId xmlns:a16="http://schemas.microsoft.com/office/drawing/2014/main" id="{0690F6BA-F42C-49A1-AB13-021D7206707C}"/>
              </a:ext>
            </a:extLst>
          </p:cNvPr>
          <p:cNvCxnSpPr>
            <a:cxnSpLocks/>
          </p:cNvCxnSpPr>
          <p:nvPr/>
        </p:nvCxnSpPr>
        <p:spPr>
          <a:xfrm flipH="1" flipV="1">
            <a:off x="2999656" y="4049711"/>
            <a:ext cx="4238073" cy="66452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Rectangle 21">
            <a:extLst>
              <a:ext uri="{FF2B5EF4-FFF2-40B4-BE49-F238E27FC236}">
                <a16:creationId xmlns:a16="http://schemas.microsoft.com/office/drawing/2014/main" id="{8B32E959-00CD-4230-A830-06FA6FAA2530}"/>
              </a:ext>
            </a:extLst>
          </p:cNvPr>
          <p:cNvSpPr/>
          <p:nvPr/>
        </p:nvSpPr>
        <p:spPr>
          <a:xfrm>
            <a:off x="7006173" y="3426121"/>
            <a:ext cx="2851159" cy="7418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a:solidFill>
                  <a:srgbClr val="000000"/>
                </a:solidFill>
                <a:latin typeface="Arial" panose="020B0604020202020204" pitchFamily="34" charset="0"/>
              </a:rPr>
              <a:t>Patient 15 with DLT, trial suspended to allow more follow-up time to evaluate at DL2 </a:t>
            </a:r>
          </a:p>
        </p:txBody>
      </p:sp>
      <p:cxnSp>
        <p:nvCxnSpPr>
          <p:cNvPr id="23" name="Straight Arrow Connector 22">
            <a:extLst>
              <a:ext uri="{FF2B5EF4-FFF2-40B4-BE49-F238E27FC236}">
                <a16:creationId xmlns:a16="http://schemas.microsoft.com/office/drawing/2014/main" id="{1426E890-8323-47F6-AEA8-202FEFA8C37D}"/>
              </a:ext>
            </a:extLst>
          </p:cNvPr>
          <p:cNvCxnSpPr>
            <a:cxnSpLocks/>
          </p:cNvCxnSpPr>
          <p:nvPr/>
        </p:nvCxnSpPr>
        <p:spPr>
          <a:xfrm flipH="1" flipV="1">
            <a:off x="3957317" y="3327289"/>
            <a:ext cx="3048856" cy="4400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Rectangle 26">
            <a:extLst>
              <a:ext uri="{FF2B5EF4-FFF2-40B4-BE49-F238E27FC236}">
                <a16:creationId xmlns:a16="http://schemas.microsoft.com/office/drawing/2014/main" id="{1FEFE87B-9A85-410C-9A84-FF37F64E4338}"/>
              </a:ext>
            </a:extLst>
          </p:cNvPr>
          <p:cNvSpPr/>
          <p:nvPr/>
        </p:nvSpPr>
        <p:spPr>
          <a:xfrm>
            <a:off x="5231905" y="1988378"/>
            <a:ext cx="1413871" cy="7418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a:solidFill>
                  <a:srgbClr val="000000"/>
                </a:solidFill>
                <a:latin typeface="Arial" panose="020B0604020202020204" pitchFamily="34" charset="0"/>
              </a:rPr>
              <a:t>Multiple DLTs at DL3, de-escalate</a:t>
            </a:r>
          </a:p>
        </p:txBody>
      </p:sp>
      <p:cxnSp>
        <p:nvCxnSpPr>
          <p:cNvPr id="28" name="Straight Arrow Connector 27">
            <a:extLst>
              <a:ext uri="{FF2B5EF4-FFF2-40B4-BE49-F238E27FC236}">
                <a16:creationId xmlns:a16="http://schemas.microsoft.com/office/drawing/2014/main" id="{6804CFAB-9BBA-4DC8-8537-48FC025BB544}"/>
              </a:ext>
            </a:extLst>
          </p:cNvPr>
          <p:cNvCxnSpPr>
            <a:cxnSpLocks/>
          </p:cNvCxnSpPr>
          <p:nvPr/>
        </p:nvCxnSpPr>
        <p:spPr>
          <a:xfrm flipH="1">
            <a:off x="4583832" y="2348880"/>
            <a:ext cx="648073" cy="27999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7" name="Rectangle 36">
            <a:extLst>
              <a:ext uri="{FF2B5EF4-FFF2-40B4-BE49-F238E27FC236}">
                <a16:creationId xmlns:a16="http://schemas.microsoft.com/office/drawing/2014/main" id="{D646947E-603C-4522-BB53-CDA23A65AC7E}"/>
              </a:ext>
            </a:extLst>
          </p:cNvPr>
          <p:cNvSpPr/>
          <p:nvPr/>
        </p:nvSpPr>
        <p:spPr>
          <a:xfrm>
            <a:off x="4511824" y="3551210"/>
            <a:ext cx="1845919" cy="7418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a:solidFill>
                  <a:srgbClr val="000000"/>
                </a:solidFill>
                <a:latin typeface="Arial" panose="020B0604020202020204" pitchFamily="34" charset="0"/>
              </a:rPr>
              <a:t>2 further DLTs at DL2</a:t>
            </a:r>
          </a:p>
        </p:txBody>
      </p:sp>
    </p:spTree>
  </p:cSld>
  <p:clrMapOvr>
    <a:masterClrMapping/>
  </p:clrMapOvr>
  <p:transition spd="med"/>
  <p:timing>
    <p:tnLst>
      <p:par>
        <p:cTn id="1" dur="indefinite"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9" grpId="0" animBg="1"/>
      <p:bldP spid="22" grpId="0" animBg="1"/>
      <p:bldP spid="27"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0FA3-EBD8-4A61-AC87-1DD23D986B98}"/>
              </a:ext>
            </a:extLst>
          </p:cNvPr>
          <p:cNvSpPr>
            <a:spLocks noGrp="1"/>
          </p:cNvSpPr>
          <p:nvPr>
            <p:ph type="title"/>
          </p:nvPr>
        </p:nvSpPr>
        <p:spPr>
          <a:xfrm>
            <a:off x="6600055" y="44624"/>
            <a:ext cx="5516513" cy="1143000"/>
          </a:xfrm>
        </p:spPr>
        <p:txBody>
          <a:bodyPr/>
          <a:lstStyle/>
          <a:p>
            <a:r>
              <a:rPr lang="en-AU" dirty="0"/>
              <a:t>Extension of CRM - </a:t>
            </a:r>
            <a:r>
              <a:rPr lang="en-AU" dirty="0" err="1"/>
              <a:t>TiTECRM</a:t>
            </a:r>
            <a:r>
              <a:rPr lang="en-AU" dirty="0"/>
              <a:t> </a:t>
            </a:r>
          </a:p>
        </p:txBody>
      </p:sp>
      <p:pic>
        <p:nvPicPr>
          <p:cNvPr id="1026" name="Picture 2" descr="figure1">
            <a:extLst>
              <a:ext uri="{FF2B5EF4-FFF2-40B4-BE49-F238E27FC236}">
                <a16:creationId xmlns:a16="http://schemas.microsoft.com/office/drawing/2014/main" id="{8BECA748-E8C5-4D75-A639-9500F167A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1" y="44624"/>
            <a:ext cx="6524625" cy="67017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641938-77E2-46B2-86C6-B1CB43E1D25B}"/>
              </a:ext>
            </a:extLst>
          </p:cNvPr>
          <p:cNvSpPr txBox="1"/>
          <p:nvPr/>
        </p:nvSpPr>
        <p:spPr>
          <a:xfrm>
            <a:off x="7067186" y="1700808"/>
            <a:ext cx="5049382" cy="923330"/>
          </a:xfrm>
          <a:prstGeom prst="rect">
            <a:avLst/>
          </a:prstGeom>
          <a:noFill/>
        </p:spPr>
        <p:txBody>
          <a:bodyPr wrap="square">
            <a:spAutoFit/>
          </a:bodyPr>
          <a:lstStyle/>
          <a:p>
            <a:r>
              <a:rPr lang="en-AU" dirty="0">
                <a:solidFill>
                  <a:srgbClr val="000000"/>
                </a:solidFill>
                <a:latin typeface="Arial" panose="020B0604020202020204" pitchFamily="34" charset="0"/>
              </a:rPr>
              <a:t>Time-to-Event CRM to account for late-onset toxicities and to allow shorter trial duration</a:t>
            </a:r>
          </a:p>
          <a:p>
            <a:pPr marL="285750" indent="-285750">
              <a:buFont typeface="Arial" panose="020B0604020202020204" pitchFamily="34" charset="0"/>
              <a:buChar char="•"/>
            </a:pPr>
            <a:endParaRPr lang="en-AU" dirty="0">
              <a:solidFill>
                <a:srgbClr val="000000"/>
              </a:solidFill>
              <a:latin typeface="Arial" panose="020B0604020202020204" pitchFamily="34" charset="0"/>
            </a:endParaRPr>
          </a:p>
        </p:txBody>
      </p:sp>
      <p:sp>
        <p:nvSpPr>
          <p:cNvPr id="5" name="Rectangle 4">
            <a:extLst>
              <a:ext uri="{FF2B5EF4-FFF2-40B4-BE49-F238E27FC236}">
                <a16:creationId xmlns:a16="http://schemas.microsoft.com/office/drawing/2014/main" id="{9C664057-706D-47C6-A54D-000C507886A0}"/>
              </a:ext>
            </a:extLst>
          </p:cNvPr>
          <p:cNvSpPr/>
          <p:nvPr/>
        </p:nvSpPr>
        <p:spPr>
          <a:xfrm>
            <a:off x="6620593" y="2755416"/>
            <a:ext cx="4987335" cy="14845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AU" dirty="0">
                <a:solidFill>
                  <a:srgbClr val="000000"/>
                </a:solidFill>
                <a:latin typeface="Arial" panose="020B0604020202020204" pitchFamily="34" charset="0"/>
              </a:rPr>
              <a:t>The dose allocated for participant 5, at the current time point, is decided by accounting for all of the available data, which includes the toxicity status and weights of participants 1–4</a:t>
            </a:r>
          </a:p>
        </p:txBody>
      </p:sp>
      <p:cxnSp>
        <p:nvCxnSpPr>
          <p:cNvPr id="6" name="Straight Arrow Connector 5">
            <a:extLst>
              <a:ext uri="{FF2B5EF4-FFF2-40B4-BE49-F238E27FC236}">
                <a16:creationId xmlns:a16="http://schemas.microsoft.com/office/drawing/2014/main" id="{2D914785-A907-4FC0-9212-4B00C5D16C11}"/>
              </a:ext>
            </a:extLst>
          </p:cNvPr>
          <p:cNvCxnSpPr>
            <a:cxnSpLocks/>
            <a:stCxn id="5" idx="1"/>
          </p:cNvCxnSpPr>
          <p:nvPr/>
        </p:nvCxnSpPr>
        <p:spPr>
          <a:xfrm flipH="1" flipV="1">
            <a:off x="2783633" y="980729"/>
            <a:ext cx="3836960" cy="25169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CB33E0EE-75C8-4042-8AFE-EB42519D8161}"/>
              </a:ext>
            </a:extLst>
          </p:cNvPr>
          <p:cNvCxnSpPr>
            <a:cxnSpLocks/>
          </p:cNvCxnSpPr>
          <p:nvPr/>
        </p:nvCxnSpPr>
        <p:spPr>
          <a:xfrm flipH="1">
            <a:off x="3503713" y="3628969"/>
            <a:ext cx="3096342" cy="21042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433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3569-197A-4DAC-8D22-EEBB016C2CAD}"/>
              </a:ext>
            </a:extLst>
          </p:cNvPr>
          <p:cNvSpPr>
            <a:spLocks noGrp="1"/>
          </p:cNvSpPr>
          <p:nvPr>
            <p:ph type="title"/>
          </p:nvPr>
        </p:nvSpPr>
        <p:spPr/>
        <p:txBody>
          <a:bodyPr/>
          <a:lstStyle/>
          <a:p>
            <a:r>
              <a:rPr lang="en-AU" dirty="0"/>
              <a:t>Conclusion</a:t>
            </a:r>
          </a:p>
        </p:txBody>
      </p:sp>
      <p:sp>
        <p:nvSpPr>
          <p:cNvPr id="4" name="TextBox 3">
            <a:extLst>
              <a:ext uri="{FF2B5EF4-FFF2-40B4-BE49-F238E27FC236}">
                <a16:creationId xmlns:a16="http://schemas.microsoft.com/office/drawing/2014/main" id="{DC8BC6F8-7959-4014-9CF3-CB2F195D8582}"/>
              </a:ext>
            </a:extLst>
          </p:cNvPr>
          <p:cNvSpPr txBox="1"/>
          <p:nvPr/>
        </p:nvSpPr>
        <p:spPr>
          <a:xfrm>
            <a:off x="1415480" y="1916832"/>
            <a:ext cx="9865096" cy="3939540"/>
          </a:xfrm>
          <a:prstGeom prst="rect">
            <a:avLst/>
          </a:prstGeom>
          <a:noFill/>
        </p:spPr>
        <p:txBody>
          <a:bodyPr wrap="square">
            <a:spAutoFit/>
          </a:bodyPr>
          <a:lstStyle/>
          <a:p>
            <a:pPr marL="342900" indent="-342900">
              <a:buFont typeface="Arial" panose="020B0604020202020204" pitchFamily="34" charset="0"/>
              <a:buChar char="•"/>
            </a:pPr>
            <a:r>
              <a:rPr lang="en-AU" sz="2500" dirty="0">
                <a:latin typeface="AdvOTd710a12c"/>
              </a:rPr>
              <a:t>Traditional rule based designs were developed based on chemotherapy</a:t>
            </a:r>
          </a:p>
          <a:p>
            <a:pPr marL="342900" indent="-342900">
              <a:buFont typeface="Arial" panose="020B0604020202020204" pitchFamily="34" charset="0"/>
              <a:buChar char="•"/>
            </a:pPr>
            <a:endParaRPr lang="en-AU" sz="2500" dirty="0">
              <a:latin typeface="AdvOTd710a12c"/>
            </a:endParaRPr>
          </a:p>
          <a:p>
            <a:pPr marL="342900" indent="-342900">
              <a:buFont typeface="Arial" panose="020B0604020202020204" pitchFamily="34" charset="0"/>
              <a:buChar char="•"/>
            </a:pPr>
            <a:r>
              <a:rPr lang="en-AU" sz="2500" dirty="0">
                <a:latin typeface="AdvOTd710a12c"/>
              </a:rPr>
              <a:t>These designs might be less appropriate for molecularly targeted therapies and immunotherapies</a:t>
            </a:r>
          </a:p>
          <a:p>
            <a:pPr marL="342900" indent="-342900">
              <a:buFont typeface="Arial" panose="020B0604020202020204" pitchFamily="34" charset="0"/>
              <a:buChar char="•"/>
            </a:pPr>
            <a:endParaRPr lang="en-AU" sz="2500" dirty="0">
              <a:latin typeface="AdvOTd710a12c"/>
            </a:endParaRPr>
          </a:p>
          <a:p>
            <a:pPr marL="342900" indent="-342900">
              <a:buFont typeface="Arial" panose="020B0604020202020204" pitchFamily="34" charset="0"/>
              <a:buChar char="•"/>
            </a:pPr>
            <a:r>
              <a:rPr lang="en-AU" sz="2500" dirty="0">
                <a:latin typeface="AdvOTd710a12c"/>
              </a:rPr>
              <a:t>The series of questions help to address the desired research objectives of your phase 1 trials</a:t>
            </a:r>
          </a:p>
          <a:p>
            <a:pPr marL="342900" indent="-342900">
              <a:buFont typeface="Arial" panose="020B0604020202020204" pitchFamily="34" charset="0"/>
              <a:buChar char="•"/>
            </a:pPr>
            <a:endParaRPr lang="en-AU" sz="2500" dirty="0">
              <a:latin typeface="AdvOTd710a12c"/>
            </a:endParaRPr>
          </a:p>
          <a:p>
            <a:pPr marL="342900" indent="-342900">
              <a:buFont typeface="Arial" panose="020B0604020202020204" pitchFamily="34" charset="0"/>
              <a:buChar char="•"/>
            </a:pPr>
            <a:r>
              <a:rPr lang="en-AU" sz="2500" dirty="0">
                <a:latin typeface="AdvOTd710a12c"/>
              </a:rPr>
              <a:t>You need to consult with a statistician in designing your trial and should not apply an “off-the-shelf” method with simple decision processes</a:t>
            </a:r>
          </a:p>
        </p:txBody>
      </p:sp>
    </p:spTree>
    <p:extLst>
      <p:ext uri="{BB962C8B-B14F-4D97-AF65-F5344CB8AC3E}">
        <p14:creationId xmlns:p14="http://schemas.microsoft.com/office/powerpoint/2010/main" val="215573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996F-793C-4E2E-AE66-6CB3B1D74DE8}"/>
              </a:ext>
            </a:extLst>
          </p:cNvPr>
          <p:cNvSpPr>
            <a:spLocks noGrp="1"/>
          </p:cNvSpPr>
          <p:nvPr>
            <p:ph type="title"/>
          </p:nvPr>
        </p:nvSpPr>
        <p:spPr>
          <a:xfrm>
            <a:off x="335360" y="548680"/>
            <a:ext cx="11593288" cy="936104"/>
          </a:xfrm>
        </p:spPr>
        <p:txBody>
          <a:bodyPr/>
          <a:lstStyle/>
          <a:p>
            <a:r>
              <a:rPr lang="en-AU" dirty="0"/>
              <a:t>Top 10 Qs To Be Discussed With Your Statistician</a:t>
            </a:r>
          </a:p>
        </p:txBody>
      </p:sp>
      <p:sp>
        <p:nvSpPr>
          <p:cNvPr id="5" name="TextBox 4">
            <a:extLst>
              <a:ext uri="{FF2B5EF4-FFF2-40B4-BE49-F238E27FC236}">
                <a16:creationId xmlns:a16="http://schemas.microsoft.com/office/drawing/2014/main" id="{BC2D1F8E-F5B0-4E49-8085-66F23AB2D20F}"/>
              </a:ext>
            </a:extLst>
          </p:cNvPr>
          <p:cNvSpPr txBox="1"/>
          <p:nvPr/>
        </p:nvSpPr>
        <p:spPr>
          <a:xfrm>
            <a:off x="263352" y="1476067"/>
            <a:ext cx="11737304" cy="4401205"/>
          </a:xfrm>
          <a:prstGeom prst="rect">
            <a:avLst/>
          </a:prstGeom>
          <a:noFill/>
        </p:spPr>
        <p:txBody>
          <a:bodyPr wrap="square" rtlCol="0">
            <a:spAutoFit/>
          </a:bodyPr>
          <a:lstStyle/>
          <a:p>
            <a:pPr marL="514350" indent="-514350">
              <a:buFont typeface="+mj-lt"/>
              <a:buAutoNum type="arabicPeriod"/>
            </a:pPr>
            <a:r>
              <a:rPr lang="en-AU" sz="2800" b="0" i="0" u="none" strike="noStrike" baseline="0" dirty="0">
                <a:latin typeface="AdvOTd710a12c"/>
              </a:rPr>
              <a:t>What is the objective of the design and what are the appropriate endpoints?</a:t>
            </a:r>
          </a:p>
          <a:p>
            <a:pPr marL="514350" indent="-514350">
              <a:buFont typeface="+mj-lt"/>
              <a:buAutoNum type="arabicPeriod"/>
            </a:pPr>
            <a:r>
              <a:rPr lang="en-AU" sz="2800" b="0" i="0" u="none" strike="noStrike" baseline="0" dirty="0">
                <a:latin typeface="AdvOTd710a12c"/>
              </a:rPr>
              <a:t>How many agents are being escalated?</a:t>
            </a:r>
            <a:endParaRPr lang="en-AU" sz="2800" dirty="0">
              <a:latin typeface="AdvOTd710a12c"/>
            </a:endParaRPr>
          </a:p>
          <a:p>
            <a:pPr marL="514350" indent="-514350">
              <a:buFont typeface="+mj-lt"/>
              <a:buAutoNum type="arabicPeriod"/>
            </a:pPr>
            <a:r>
              <a:rPr lang="en-AU" sz="2800" b="0" i="0" u="none" strike="noStrike" baseline="0" dirty="0">
                <a:latin typeface="AdvOTd710a12c"/>
              </a:rPr>
              <a:t>What should be the target rate of DLT?</a:t>
            </a:r>
          </a:p>
          <a:p>
            <a:pPr marL="514350" indent="-514350">
              <a:buFont typeface="+mj-lt"/>
              <a:buAutoNum type="arabicPeriod"/>
            </a:pPr>
            <a:r>
              <a:rPr lang="en-AU" sz="2800" b="0" i="0" u="none" strike="noStrike" baseline="0" dirty="0">
                <a:latin typeface="AdvOTd710a12c"/>
              </a:rPr>
              <a:t>What should be the DLT assessment window?</a:t>
            </a:r>
            <a:endParaRPr lang="en-AU" sz="2800" dirty="0">
              <a:latin typeface="AdvOTd710a12c"/>
            </a:endParaRPr>
          </a:p>
          <a:p>
            <a:pPr marL="514350" indent="-514350">
              <a:buFont typeface="+mj-lt"/>
              <a:buAutoNum type="arabicPeriod"/>
            </a:pPr>
            <a:r>
              <a:rPr lang="en-AU" sz="2800" b="0" i="0" u="none" strike="noStrike" baseline="0" dirty="0">
                <a:latin typeface="AdvOTd710a12c"/>
              </a:rPr>
              <a:t>How should DLT be de</a:t>
            </a:r>
            <a:r>
              <a:rPr lang="en-AU" sz="2800" b="0" i="0" u="none" strike="noStrike" baseline="0" dirty="0">
                <a:latin typeface="AdvOTd710a12c+fb"/>
              </a:rPr>
              <a:t>fi</a:t>
            </a:r>
            <a:r>
              <a:rPr lang="en-AU" sz="2800" b="0" i="0" u="none" strike="noStrike" baseline="0" dirty="0">
                <a:latin typeface="AdvOTd710a12c"/>
              </a:rPr>
              <a:t>ned?</a:t>
            </a:r>
          </a:p>
          <a:p>
            <a:pPr marL="514350" indent="-514350">
              <a:buFont typeface="+mj-lt"/>
              <a:buAutoNum type="arabicPeriod"/>
            </a:pPr>
            <a:r>
              <a:rPr lang="en-AU" sz="2800" b="0" i="0" u="none" strike="noStrike" baseline="0" dirty="0">
                <a:latin typeface="AdvOTd710a12c"/>
              </a:rPr>
              <a:t>How many patients do I need?</a:t>
            </a:r>
            <a:endParaRPr lang="en-AU" sz="2800" dirty="0">
              <a:latin typeface="AdvOTd710a12c"/>
            </a:endParaRPr>
          </a:p>
          <a:p>
            <a:pPr marL="514350" indent="-514350">
              <a:buFont typeface="+mj-lt"/>
              <a:buAutoNum type="arabicPeriod"/>
            </a:pPr>
            <a:r>
              <a:rPr lang="en-AU" sz="2800" b="0" i="0" u="none" strike="noStrike" baseline="0" dirty="0">
                <a:latin typeface="AdvOTd710a12c"/>
              </a:rPr>
              <a:t>How many patients should be included in each cohort?</a:t>
            </a:r>
          </a:p>
          <a:p>
            <a:pPr marL="514350" indent="-514350">
              <a:buFont typeface="+mj-lt"/>
              <a:buAutoNum type="arabicPeriod"/>
            </a:pPr>
            <a:r>
              <a:rPr lang="en-AU" sz="2800" b="0" i="0" u="none" strike="noStrike" baseline="0" dirty="0">
                <a:latin typeface="AdvOTd710a12c"/>
              </a:rPr>
              <a:t>How many doses should be evaluated?</a:t>
            </a:r>
            <a:endParaRPr lang="en-AU" sz="2800" dirty="0">
              <a:latin typeface="AdvOTd710a12c"/>
            </a:endParaRPr>
          </a:p>
          <a:p>
            <a:pPr marL="514350" indent="-514350">
              <a:buFont typeface="+mj-lt"/>
              <a:buAutoNum type="arabicPeriod"/>
            </a:pPr>
            <a:r>
              <a:rPr lang="en-AU" sz="2800" b="0" i="0" u="none" strike="noStrike" baseline="0" dirty="0">
                <a:latin typeface="AdvOTd710a12c"/>
              </a:rPr>
              <a:t>Which patients are considered evaluable for toxicity?</a:t>
            </a:r>
          </a:p>
          <a:p>
            <a:pPr marL="514350" indent="-514350">
              <a:buFont typeface="+mj-lt"/>
              <a:buAutoNum type="arabicPeriod"/>
            </a:pPr>
            <a:r>
              <a:rPr lang="en-AU" sz="2800" b="0" i="0" u="none" strike="noStrike" baseline="0" dirty="0">
                <a:latin typeface="AdvOTd710a12c"/>
              </a:rPr>
              <a:t>How long will the trial take and when should the trial be stopped?</a:t>
            </a:r>
            <a:endParaRPr lang="en-AU" sz="2800" dirty="0"/>
          </a:p>
        </p:txBody>
      </p:sp>
      <p:sp>
        <p:nvSpPr>
          <p:cNvPr id="7" name="TextBox 6">
            <a:extLst>
              <a:ext uri="{FF2B5EF4-FFF2-40B4-BE49-F238E27FC236}">
                <a16:creationId xmlns:a16="http://schemas.microsoft.com/office/drawing/2014/main" id="{990F5EC8-AC6B-410D-A791-63810639319D}"/>
              </a:ext>
            </a:extLst>
          </p:cNvPr>
          <p:cNvSpPr txBox="1"/>
          <p:nvPr/>
        </p:nvSpPr>
        <p:spPr>
          <a:xfrm>
            <a:off x="839416" y="6309320"/>
            <a:ext cx="6096000" cy="400110"/>
          </a:xfrm>
          <a:prstGeom prst="rect">
            <a:avLst/>
          </a:prstGeom>
          <a:noFill/>
        </p:spPr>
        <p:txBody>
          <a:bodyPr wrap="square">
            <a:spAutoFit/>
          </a:bodyPr>
          <a:lstStyle/>
          <a:p>
            <a:r>
              <a:rPr lang="it-IT" sz="2000" b="0" i="0" u="none" strike="noStrike" baseline="0" dirty="0">
                <a:latin typeface="Calibri" panose="020F0502020204030204" pitchFamily="34" charset="0"/>
                <a:cs typeface="Calibri" panose="020F0502020204030204" pitchFamily="34" charset="0"/>
              </a:rPr>
              <a:t>Lee et al 2021, JCO Precis Oncol 5:317-324</a:t>
            </a:r>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300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76672"/>
            <a:ext cx="10972800" cy="1143000"/>
          </a:xfrm>
        </p:spPr>
        <p:txBody>
          <a:bodyPr/>
          <a:lstStyle/>
          <a:p>
            <a:r>
              <a:rPr lang="en-AU" sz="4400" b="0" i="0" u="none" strike="noStrike" baseline="0" dirty="0">
                <a:latin typeface="AdvOTd710a12c"/>
              </a:rPr>
              <a:t>What is the objective of the design and what are the appropriate endpoints?</a:t>
            </a:r>
          </a:p>
        </p:txBody>
      </p:sp>
      <p:sp>
        <p:nvSpPr>
          <p:cNvPr id="4" name="TextBox 3">
            <a:extLst>
              <a:ext uri="{FF2B5EF4-FFF2-40B4-BE49-F238E27FC236}">
                <a16:creationId xmlns:a16="http://schemas.microsoft.com/office/drawing/2014/main" id="{E2254142-3F7A-405D-A94B-C481F80A02F5}"/>
              </a:ext>
            </a:extLst>
          </p:cNvPr>
          <p:cNvSpPr txBox="1"/>
          <p:nvPr/>
        </p:nvSpPr>
        <p:spPr>
          <a:xfrm>
            <a:off x="997224" y="2228671"/>
            <a:ext cx="10225136" cy="3939540"/>
          </a:xfrm>
          <a:prstGeom prst="rect">
            <a:avLst/>
          </a:prstGeom>
          <a:noFill/>
        </p:spPr>
        <p:txBody>
          <a:bodyPr wrap="square" rtlCol="0">
            <a:spAutoFit/>
          </a:bodyPr>
          <a:lstStyle/>
          <a:p>
            <a:pPr marL="285750" indent="-285750">
              <a:buFont typeface="Arial" panose="020B0604020202020204" pitchFamily="34" charset="0"/>
              <a:buChar char="•"/>
            </a:pPr>
            <a:r>
              <a:rPr lang="en-AU" sz="2500" dirty="0"/>
              <a:t>Traditional cytotoxic phase I trial premise: ↑ dose ≈ ↑ toxicity ≈ ↑ efficacy</a:t>
            </a:r>
          </a:p>
          <a:p>
            <a:pPr marL="285750" indent="-285750">
              <a:buFont typeface="Arial" panose="020B0604020202020204" pitchFamily="34" charset="0"/>
              <a:buChar char="•"/>
            </a:pPr>
            <a:endParaRPr lang="en-AU" sz="2500" dirty="0"/>
          </a:p>
          <a:p>
            <a:pPr marL="285750" indent="-285750" algn="l">
              <a:buFont typeface="Arial" panose="020B0604020202020204" pitchFamily="34" charset="0"/>
              <a:buChar char="•"/>
            </a:pPr>
            <a:r>
              <a:rPr lang="en-AU" sz="2500" dirty="0"/>
              <a:t>Molecularly targeted agents or immunotherapy agents: ↑ dose ≠ ↑ efficacy</a:t>
            </a:r>
          </a:p>
          <a:p>
            <a:pPr marL="742950" lvl="1" indent="-285750">
              <a:buFont typeface="Arial" panose="020B0604020202020204" pitchFamily="34" charset="0"/>
              <a:buChar char="•"/>
            </a:pPr>
            <a:r>
              <a:rPr lang="en-AU" sz="2500" dirty="0"/>
              <a:t>Dose that properly balances the trade-off between specified toxicity threshold</a:t>
            </a:r>
            <a:r>
              <a:rPr lang="en-AU" sz="2500" dirty="0">
                <a:latin typeface="AdvOTd710a12c"/>
              </a:rPr>
              <a:t> </a:t>
            </a:r>
            <a:r>
              <a:rPr lang="en-AU" sz="2500" dirty="0"/>
              <a:t>and activity</a:t>
            </a:r>
          </a:p>
          <a:p>
            <a:pPr marL="742950" lvl="1" indent="-285750">
              <a:buFont typeface="Arial" panose="020B0604020202020204" pitchFamily="34" charset="0"/>
              <a:buChar char="•"/>
            </a:pPr>
            <a:r>
              <a:rPr lang="en-AU" sz="2500" dirty="0"/>
              <a:t>Other considerations:</a:t>
            </a:r>
          </a:p>
          <a:p>
            <a:pPr marL="1200150" lvl="2" indent="-285750">
              <a:buFont typeface="Arial" panose="020B0604020202020204" pitchFamily="34" charset="0"/>
              <a:buChar char="•"/>
            </a:pPr>
            <a:r>
              <a:rPr lang="en-AU" sz="2500" dirty="0"/>
              <a:t>homogeneous patient population</a:t>
            </a:r>
          </a:p>
          <a:p>
            <a:pPr marL="1200150" lvl="2" indent="-285750">
              <a:buFont typeface="Arial" panose="020B0604020202020204" pitchFamily="34" charset="0"/>
              <a:buChar char="•"/>
            </a:pPr>
            <a:r>
              <a:rPr lang="en-AU" sz="2500" dirty="0"/>
              <a:t>lag time exists between when the safety and efficacy endpoints</a:t>
            </a:r>
          </a:p>
          <a:p>
            <a:pPr marL="1200150" lvl="2" indent="-285750">
              <a:buFont typeface="Arial" panose="020B0604020202020204" pitchFamily="34" charset="0"/>
              <a:buChar char="•"/>
            </a:pPr>
            <a:r>
              <a:rPr lang="en-AU" sz="2500" dirty="0"/>
              <a:t>robust surrogate measures of efficacy</a:t>
            </a:r>
          </a:p>
        </p:txBody>
      </p:sp>
    </p:spTree>
    <p:extLst>
      <p:ext uri="{BB962C8B-B14F-4D97-AF65-F5344CB8AC3E}">
        <p14:creationId xmlns:p14="http://schemas.microsoft.com/office/powerpoint/2010/main" val="73543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39C5-7606-4BCD-9AC5-A69610B8B9D0}"/>
              </a:ext>
            </a:extLst>
          </p:cNvPr>
          <p:cNvSpPr>
            <a:spLocks noGrp="1"/>
          </p:cNvSpPr>
          <p:nvPr>
            <p:ph type="title"/>
          </p:nvPr>
        </p:nvSpPr>
        <p:spPr>
          <a:xfrm>
            <a:off x="609600" y="476672"/>
            <a:ext cx="10972800" cy="1143000"/>
          </a:xfrm>
        </p:spPr>
        <p:txBody>
          <a:bodyPr/>
          <a:lstStyle/>
          <a:p>
            <a:r>
              <a:rPr lang="en-AU" sz="4400" b="0" i="0" u="none" strike="noStrike" baseline="0" dirty="0">
                <a:latin typeface="AdvOTd710a12c"/>
              </a:rPr>
              <a:t>How many agents are being escalated?</a:t>
            </a:r>
            <a:endParaRPr lang="en-AU" dirty="0"/>
          </a:p>
        </p:txBody>
      </p:sp>
      <p:pic>
        <p:nvPicPr>
          <p:cNvPr id="4" name="Picture 3">
            <a:extLst>
              <a:ext uri="{FF2B5EF4-FFF2-40B4-BE49-F238E27FC236}">
                <a16:creationId xmlns:a16="http://schemas.microsoft.com/office/drawing/2014/main" id="{B831639D-BEDF-4CCB-B5D5-F554BF02513F}"/>
              </a:ext>
            </a:extLst>
          </p:cNvPr>
          <p:cNvPicPr>
            <a:picLocks noChangeAspect="1"/>
          </p:cNvPicPr>
          <p:nvPr/>
        </p:nvPicPr>
        <p:blipFill>
          <a:blip r:embed="rId2"/>
          <a:stretch>
            <a:fillRect/>
          </a:stretch>
        </p:blipFill>
        <p:spPr>
          <a:xfrm>
            <a:off x="191344" y="2348880"/>
            <a:ext cx="3426106" cy="3020992"/>
          </a:xfrm>
          <a:prstGeom prst="rect">
            <a:avLst/>
          </a:prstGeom>
        </p:spPr>
      </p:pic>
      <p:sp>
        <p:nvSpPr>
          <p:cNvPr id="5" name="TextBox 4">
            <a:extLst>
              <a:ext uri="{FF2B5EF4-FFF2-40B4-BE49-F238E27FC236}">
                <a16:creationId xmlns:a16="http://schemas.microsoft.com/office/drawing/2014/main" id="{2AE472C7-2B7D-4D5C-AE58-C14CD8CA07E9}"/>
              </a:ext>
            </a:extLst>
          </p:cNvPr>
          <p:cNvSpPr txBox="1"/>
          <p:nvPr/>
        </p:nvSpPr>
        <p:spPr>
          <a:xfrm>
            <a:off x="3719736" y="1268760"/>
            <a:ext cx="7042992" cy="5093702"/>
          </a:xfrm>
          <a:prstGeom prst="rect">
            <a:avLst/>
          </a:prstGeom>
          <a:noFill/>
        </p:spPr>
        <p:txBody>
          <a:bodyPr wrap="square" rtlCol="0">
            <a:spAutoFit/>
          </a:bodyPr>
          <a:lstStyle/>
          <a:p>
            <a:pPr marL="285750" indent="-285750">
              <a:buFont typeface="Arial" panose="020B0604020202020204" pitchFamily="34" charset="0"/>
              <a:buChar char="•"/>
            </a:pPr>
            <a:r>
              <a:rPr lang="en-AU" sz="2500" dirty="0"/>
              <a:t>No of agents being evaluated simultaneously</a:t>
            </a:r>
          </a:p>
          <a:p>
            <a:pPr marL="742950" lvl="2" indent="-285750">
              <a:buFont typeface="Arial" panose="020B0604020202020204" pitchFamily="34" charset="0"/>
              <a:buChar char="•"/>
            </a:pPr>
            <a:r>
              <a:rPr lang="en-AU" sz="2500" dirty="0"/>
              <a:t>ordering of expected probability of DLT</a:t>
            </a:r>
            <a:endParaRPr lang="en-AU" sz="2500" dirty="0">
              <a:latin typeface="AdvOTd710a12c"/>
            </a:endParaRPr>
          </a:p>
          <a:p>
            <a:pPr marL="285750" lvl="2" indent="-285750">
              <a:buFont typeface="Arial" panose="020B0604020202020204" pitchFamily="34" charset="0"/>
              <a:buChar char="•"/>
            </a:pPr>
            <a:r>
              <a:rPr lang="en-AU" sz="2500" dirty="0"/>
              <a:t>Only one agent is being dose-escalated and the dose of other agent(s) is fixed</a:t>
            </a:r>
          </a:p>
          <a:p>
            <a:pPr marL="285750" lvl="2" indent="-285750">
              <a:buFont typeface="Arial" panose="020B0604020202020204" pitchFamily="34" charset="0"/>
              <a:buChar char="•"/>
            </a:pPr>
            <a:r>
              <a:rPr lang="en-AU" sz="2500" dirty="0"/>
              <a:t>Multiple doses of different agents</a:t>
            </a:r>
          </a:p>
          <a:p>
            <a:pPr marL="742950" lvl="3" indent="-285750">
              <a:buFont typeface="Arial" panose="020B0604020202020204" pitchFamily="34" charset="0"/>
              <a:buChar char="•"/>
            </a:pPr>
            <a:r>
              <a:rPr lang="en-AU" sz="2500" dirty="0"/>
              <a:t>Dose escalation for all</a:t>
            </a:r>
          </a:p>
          <a:p>
            <a:pPr marL="742950" lvl="3" indent="-285750">
              <a:buFont typeface="Arial" panose="020B0604020202020204" pitchFamily="34" charset="0"/>
              <a:buChar char="•"/>
            </a:pPr>
            <a:r>
              <a:rPr lang="en-AU" sz="2500" dirty="0"/>
              <a:t>Some dose escalation, some dose de-escalation</a:t>
            </a:r>
          </a:p>
          <a:p>
            <a:pPr marL="742950" lvl="3" indent="-285750">
              <a:buFont typeface="Arial" panose="020B0604020202020204" pitchFamily="34" charset="0"/>
              <a:buChar char="•"/>
            </a:pPr>
            <a:r>
              <a:rPr lang="en-AU" sz="2500" dirty="0"/>
              <a:t>DLT probability for different combination will be different</a:t>
            </a:r>
          </a:p>
          <a:p>
            <a:pPr marL="285750" indent="-285750">
              <a:buFont typeface="Arial" panose="020B0604020202020204" pitchFamily="34" charset="0"/>
              <a:buChar char="•"/>
            </a:pPr>
            <a:r>
              <a:rPr lang="en-AU" sz="2500" dirty="0"/>
              <a:t>Model-based designs give the flexibility in the starting of dose and the number of patients per cohort to be used for dose-escalation</a:t>
            </a:r>
          </a:p>
        </p:txBody>
      </p:sp>
    </p:spTree>
    <p:extLst>
      <p:ext uri="{BB962C8B-B14F-4D97-AF65-F5344CB8AC3E}">
        <p14:creationId xmlns:p14="http://schemas.microsoft.com/office/powerpoint/2010/main" val="190368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ABAF-00A6-4127-A0EA-1A89E0BD3B68}"/>
              </a:ext>
            </a:extLst>
          </p:cNvPr>
          <p:cNvSpPr>
            <a:spLocks noGrp="1"/>
          </p:cNvSpPr>
          <p:nvPr>
            <p:ph type="title"/>
          </p:nvPr>
        </p:nvSpPr>
        <p:spPr/>
        <p:txBody>
          <a:bodyPr/>
          <a:lstStyle/>
          <a:p>
            <a:r>
              <a:rPr lang="en-AU" sz="4400" b="0" i="0" u="none" strike="noStrike" baseline="0" dirty="0">
                <a:latin typeface="AdvOTd710a12c"/>
              </a:rPr>
              <a:t>What should be the target rate of DLT?</a:t>
            </a:r>
            <a:endParaRPr lang="en-AU" dirty="0"/>
          </a:p>
        </p:txBody>
      </p:sp>
      <p:sp>
        <p:nvSpPr>
          <p:cNvPr id="4" name="TextBox 3">
            <a:extLst>
              <a:ext uri="{FF2B5EF4-FFF2-40B4-BE49-F238E27FC236}">
                <a16:creationId xmlns:a16="http://schemas.microsoft.com/office/drawing/2014/main" id="{9804C5CC-D8E0-4E97-9877-5F4CB06D1185}"/>
              </a:ext>
            </a:extLst>
          </p:cNvPr>
          <p:cNvSpPr txBox="1"/>
          <p:nvPr/>
        </p:nvSpPr>
        <p:spPr>
          <a:xfrm>
            <a:off x="911424" y="1844824"/>
            <a:ext cx="10801200" cy="2400657"/>
          </a:xfrm>
          <a:prstGeom prst="rect">
            <a:avLst/>
          </a:prstGeom>
          <a:noFill/>
        </p:spPr>
        <p:txBody>
          <a:bodyPr wrap="square">
            <a:spAutoFit/>
          </a:bodyPr>
          <a:lstStyle/>
          <a:p>
            <a:pPr marL="285750" indent="-285750">
              <a:buFont typeface="Arial" panose="020B0604020202020204" pitchFamily="34" charset="0"/>
              <a:buChar char="•"/>
            </a:pPr>
            <a:r>
              <a:rPr lang="en-AU" sz="2500" dirty="0"/>
              <a:t>Target DLT rate = acceptable proportion of patients that defines the MTD</a:t>
            </a:r>
          </a:p>
          <a:p>
            <a:pPr marL="285750" indent="-285750">
              <a:buFont typeface="Arial" panose="020B0604020202020204" pitchFamily="34" charset="0"/>
              <a:buChar char="•"/>
            </a:pPr>
            <a:endParaRPr lang="en-AU" sz="2500" b="0" i="0" u="none" strike="noStrike" baseline="0" dirty="0">
              <a:latin typeface="AdvOTd710a12c"/>
            </a:endParaRPr>
          </a:p>
          <a:p>
            <a:pPr marL="285750" indent="-285750">
              <a:buFont typeface="Arial" panose="020B0604020202020204" pitchFamily="34" charset="0"/>
              <a:buChar char="•"/>
            </a:pPr>
            <a:r>
              <a:rPr lang="en-AU" sz="2500" dirty="0"/>
              <a:t>Ability to specify a target DLT rate helps to characterise optimal dose</a:t>
            </a:r>
          </a:p>
          <a:p>
            <a:pPr marL="285750" indent="-285750">
              <a:buFont typeface="Arial" panose="020B0604020202020204" pitchFamily="34" charset="0"/>
              <a:buChar char="•"/>
            </a:pPr>
            <a:endParaRPr lang="en-AU" sz="2500" dirty="0"/>
          </a:p>
          <a:p>
            <a:pPr marL="285750" indent="-285750">
              <a:buFont typeface="Arial" panose="020B0604020202020204" pitchFamily="34" charset="0"/>
              <a:buChar char="•"/>
            </a:pPr>
            <a:r>
              <a:rPr lang="en-AU" sz="2500" dirty="0"/>
              <a:t>Model-based approaches more flexibility, advantageous in tailoring design according to the class of agent or agents being studied</a:t>
            </a:r>
          </a:p>
        </p:txBody>
      </p:sp>
    </p:spTree>
    <p:extLst>
      <p:ext uri="{BB962C8B-B14F-4D97-AF65-F5344CB8AC3E}">
        <p14:creationId xmlns:p14="http://schemas.microsoft.com/office/powerpoint/2010/main" val="247065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287E-EF0C-48AB-8544-5E5B26DEE9DD}"/>
              </a:ext>
            </a:extLst>
          </p:cNvPr>
          <p:cNvSpPr>
            <a:spLocks noGrp="1"/>
          </p:cNvSpPr>
          <p:nvPr>
            <p:ph type="title"/>
          </p:nvPr>
        </p:nvSpPr>
        <p:spPr/>
        <p:txBody>
          <a:bodyPr/>
          <a:lstStyle/>
          <a:p>
            <a:r>
              <a:rPr lang="en-AU" sz="4400" b="0" i="0" u="none" strike="noStrike" baseline="0" dirty="0">
                <a:latin typeface="AdvOTd710a12c"/>
              </a:rPr>
              <a:t>What should be the DLT assessment window?</a:t>
            </a:r>
            <a:br>
              <a:rPr lang="en-AU" sz="4400" dirty="0">
                <a:latin typeface="AdvOTd710a12c"/>
              </a:rPr>
            </a:br>
            <a:endParaRPr lang="en-AU" dirty="0"/>
          </a:p>
        </p:txBody>
      </p:sp>
      <p:sp>
        <p:nvSpPr>
          <p:cNvPr id="3" name="TextBox 2">
            <a:extLst>
              <a:ext uri="{FF2B5EF4-FFF2-40B4-BE49-F238E27FC236}">
                <a16:creationId xmlns:a16="http://schemas.microsoft.com/office/drawing/2014/main" id="{F7E3405A-FD8A-43EE-AB9D-8443C1AECDCE}"/>
              </a:ext>
            </a:extLst>
          </p:cNvPr>
          <p:cNvSpPr txBox="1"/>
          <p:nvPr/>
        </p:nvSpPr>
        <p:spPr>
          <a:xfrm>
            <a:off x="911424" y="1844824"/>
            <a:ext cx="10801200" cy="4708981"/>
          </a:xfrm>
          <a:prstGeom prst="rect">
            <a:avLst/>
          </a:prstGeom>
          <a:noFill/>
        </p:spPr>
        <p:txBody>
          <a:bodyPr wrap="square">
            <a:spAutoFit/>
          </a:bodyPr>
          <a:lstStyle/>
          <a:p>
            <a:pPr marL="342900" indent="-342900" algn="l">
              <a:buFont typeface="Arial" panose="020B0604020202020204" pitchFamily="34" charset="0"/>
              <a:buChar char="•"/>
            </a:pPr>
            <a:r>
              <a:rPr lang="en-AU" sz="2500" dirty="0"/>
              <a:t>Traditional chemotherapy trials, DLT is being assessed during the first treatment cycle (e.g. 28 days)</a:t>
            </a:r>
          </a:p>
          <a:p>
            <a:pPr marL="342900" indent="-342900" algn="l">
              <a:buFont typeface="Arial" panose="020B0604020202020204" pitchFamily="34" charset="0"/>
              <a:buChar char="•"/>
            </a:pPr>
            <a:endParaRPr lang="en-AU" sz="2500" dirty="0"/>
          </a:p>
          <a:p>
            <a:pPr marL="342900" indent="-342900" algn="l">
              <a:buFont typeface="Arial" panose="020B0604020202020204" pitchFamily="34" charset="0"/>
              <a:buChar char="•"/>
            </a:pPr>
            <a:r>
              <a:rPr lang="en-AU" sz="2500" dirty="0"/>
              <a:t>Might not be suitable for other agents with late onset toxicity, e.g. immunotherapy, radiation therapy</a:t>
            </a:r>
          </a:p>
          <a:p>
            <a:pPr marL="342900" indent="-342900" algn="l">
              <a:buFont typeface="Arial" panose="020B0604020202020204" pitchFamily="34" charset="0"/>
              <a:buChar char="•"/>
            </a:pPr>
            <a:endParaRPr lang="en-AU" sz="2500" b="0" i="0" u="none" strike="noStrike" baseline="0" dirty="0">
              <a:latin typeface="AdvOTd710a12c"/>
            </a:endParaRPr>
          </a:p>
          <a:p>
            <a:pPr marL="342900" indent="-342900">
              <a:buFont typeface="Arial" panose="020B0604020202020204" pitchFamily="34" charset="0"/>
              <a:buChar char="•"/>
            </a:pPr>
            <a:r>
              <a:rPr lang="en-AU" sz="2500" dirty="0"/>
              <a:t>Interest in accounting for DLTs observed beyond cycle 1 in dose allocation and in refinement of the RP2D</a:t>
            </a:r>
          </a:p>
          <a:p>
            <a:pPr marL="342900" indent="-342900">
              <a:buFont typeface="Arial" panose="020B0604020202020204" pitchFamily="34" charset="0"/>
              <a:buChar char="•"/>
            </a:pPr>
            <a:endParaRPr lang="en-AU" sz="2500" dirty="0"/>
          </a:p>
          <a:p>
            <a:pPr marL="342900" indent="-342900">
              <a:buFont typeface="Arial" panose="020B0604020202020204" pitchFamily="34" charset="0"/>
              <a:buChar char="•"/>
            </a:pPr>
            <a:r>
              <a:rPr lang="en-AU" sz="2500" dirty="0"/>
              <a:t>Time-to-event CRM use data from partially observed for DLT in the estimation of toxicity probabilities, weighting each entered patient by a portion of the full DLT observation window according to follow-up period</a:t>
            </a:r>
          </a:p>
        </p:txBody>
      </p:sp>
    </p:spTree>
    <p:extLst>
      <p:ext uri="{BB962C8B-B14F-4D97-AF65-F5344CB8AC3E}">
        <p14:creationId xmlns:p14="http://schemas.microsoft.com/office/powerpoint/2010/main" val="102243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F5DA-73F8-4288-BD8D-7B3494EBC662}"/>
              </a:ext>
            </a:extLst>
          </p:cNvPr>
          <p:cNvSpPr>
            <a:spLocks noGrp="1"/>
          </p:cNvSpPr>
          <p:nvPr>
            <p:ph type="title"/>
          </p:nvPr>
        </p:nvSpPr>
        <p:spPr>
          <a:xfrm>
            <a:off x="623392" y="341784"/>
            <a:ext cx="10972800" cy="1143000"/>
          </a:xfrm>
        </p:spPr>
        <p:txBody>
          <a:bodyPr/>
          <a:lstStyle/>
          <a:p>
            <a:r>
              <a:rPr lang="en-AU" sz="4400" b="0" i="0" u="none" strike="noStrike" baseline="0" dirty="0">
                <a:latin typeface="AdvOTd710a12c"/>
              </a:rPr>
              <a:t>How should DLT be defined?</a:t>
            </a:r>
            <a:br>
              <a:rPr lang="en-AU" sz="4400" dirty="0">
                <a:latin typeface="AdvOTd710a12c"/>
              </a:rPr>
            </a:br>
            <a:endParaRPr lang="en-AU" dirty="0"/>
          </a:p>
        </p:txBody>
      </p:sp>
      <p:sp>
        <p:nvSpPr>
          <p:cNvPr id="3" name="TextBox 2">
            <a:extLst>
              <a:ext uri="{FF2B5EF4-FFF2-40B4-BE49-F238E27FC236}">
                <a16:creationId xmlns:a16="http://schemas.microsoft.com/office/drawing/2014/main" id="{8E977EC9-3E9B-44EE-AE35-00737B8D0BE9}"/>
              </a:ext>
            </a:extLst>
          </p:cNvPr>
          <p:cNvSpPr txBox="1"/>
          <p:nvPr/>
        </p:nvSpPr>
        <p:spPr>
          <a:xfrm>
            <a:off x="1055440" y="1120963"/>
            <a:ext cx="10225136" cy="5478423"/>
          </a:xfrm>
          <a:prstGeom prst="rect">
            <a:avLst/>
          </a:prstGeom>
          <a:noFill/>
        </p:spPr>
        <p:txBody>
          <a:bodyPr wrap="square" rtlCol="0">
            <a:spAutoFit/>
          </a:bodyPr>
          <a:lstStyle/>
          <a:p>
            <a:pPr marL="342900" indent="-342900" algn="l">
              <a:buFont typeface="Arial" panose="020B0604020202020204" pitchFamily="34" charset="0"/>
              <a:buChar char="•"/>
            </a:pPr>
            <a:r>
              <a:rPr lang="en-AU" sz="2500" dirty="0"/>
              <a:t>Traditional cytotoxic phase I trial:</a:t>
            </a:r>
          </a:p>
          <a:p>
            <a:pPr marL="800100" lvl="1" indent="-342900">
              <a:buFont typeface="Arial" panose="020B0604020202020204" pitchFamily="34" charset="0"/>
              <a:buChar char="•"/>
            </a:pPr>
            <a:r>
              <a:rPr lang="en-AU" sz="2500" dirty="0"/>
              <a:t>grade ≥3 non-haematological AEs within DLT assessment window</a:t>
            </a:r>
          </a:p>
          <a:p>
            <a:pPr marL="800100" lvl="1" indent="-342900">
              <a:buFont typeface="Arial" panose="020B0604020202020204" pitchFamily="34" charset="0"/>
              <a:buChar char="•"/>
            </a:pPr>
            <a:r>
              <a:rPr lang="en-AU" sz="2500" dirty="0"/>
              <a:t>grade ≥4 haematological AEs within DLT assessment window</a:t>
            </a:r>
          </a:p>
          <a:p>
            <a:pPr marL="285750" indent="-285750">
              <a:buFont typeface="Arial" panose="020B0604020202020204" pitchFamily="34" charset="0"/>
              <a:buChar char="•"/>
            </a:pPr>
            <a:endParaRPr lang="en-AU" sz="2500" dirty="0"/>
          </a:p>
          <a:p>
            <a:pPr marL="342900" indent="-342900">
              <a:buFont typeface="Arial" panose="020B0604020202020204" pitchFamily="34" charset="0"/>
              <a:buChar char="•"/>
            </a:pPr>
            <a:r>
              <a:rPr lang="en-AU" sz="2500" dirty="0"/>
              <a:t>Novel agents can lead to intolerable moderate grade 2 toxicities (e.g. chronic rash, diarrhoea etc from TKI)</a:t>
            </a:r>
          </a:p>
          <a:p>
            <a:pPr marL="342900" indent="-342900">
              <a:buFont typeface="Arial" panose="020B0604020202020204" pitchFamily="34" charset="0"/>
              <a:buChar char="•"/>
            </a:pPr>
            <a:endParaRPr lang="en-AU" sz="2500" b="0" i="0" u="none" strike="noStrike" baseline="0" dirty="0">
              <a:latin typeface="AdvOTd710a12c"/>
            </a:endParaRPr>
          </a:p>
          <a:p>
            <a:pPr marL="342900" indent="-342900">
              <a:buFont typeface="Arial" panose="020B0604020202020204" pitchFamily="34" charset="0"/>
              <a:buChar char="•"/>
            </a:pPr>
            <a:r>
              <a:rPr lang="en-AU" sz="2500" dirty="0"/>
              <a:t>Model-based designs that allow for the specification of different tolerance levels for various gradations of AEs e.g. MTD can be defined as the dose that satisfies not only a target DLT rate of 25% but also a target grade ≥2 AE rate of 35%</a:t>
            </a:r>
          </a:p>
          <a:p>
            <a:pPr marL="342900" indent="-342900">
              <a:buFont typeface="Arial" panose="020B0604020202020204" pitchFamily="34" charset="0"/>
              <a:buChar char="•"/>
            </a:pPr>
            <a:endParaRPr lang="en-AU" sz="2500" dirty="0"/>
          </a:p>
          <a:p>
            <a:pPr marL="342900" indent="-342900">
              <a:buFont typeface="Arial" panose="020B0604020202020204" pitchFamily="34" charset="0"/>
              <a:buChar char="•"/>
            </a:pPr>
            <a:r>
              <a:rPr lang="en-AU" sz="2500" dirty="0"/>
              <a:t>Composite score of toxicity types and grades e.g. kinase inhibitor weighted toxicity score </a:t>
            </a:r>
            <a:r>
              <a:rPr lang="en-AU" sz="2500" dirty="0" err="1"/>
              <a:t>Carbini</a:t>
            </a:r>
            <a:r>
              <a:rPr lang="en-AU" sz="2500" dirty="0"/>
              <a:t> et al Clin Cancer Res 2018;24:4968-4975</a:t>
            </a:r>
          </a:p>
        </p:txBody>
      </p:sp>
    </p:spTree>
    <p:extLst>
      <p:ext uri="{BB962C8B-B14F-4D97-AF65-F5344CB8AC3E}">
        <p14:creationId xmlns:p14="http://schemas.microsoft.com/office/powerpoint/2010/main" val="10015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F5DA-73F8-4288-BD8D-7B3494EBC662}"/>
              </a:ext>
            </a:extLst>
          </p:cNvPr>
          <p:cNvSpPr>
            <a:spLocks noGrp="1"/>
          </p:cNvSpPr>
          <p:nvPr>
            <p:ph type="title"/>
          </p:nvPr>
        </p:nvSpPr>
        <p:spPr>
          <a:xfrm>
            <a:off x="609600" y="485800"/>
            <a:ext cx="10972800" cy="1143000"/>
          </a:xfrm>
        </p:spPr>
        <p:txBody>
          <a:bodyPr/>
          <a:lstStyle/>
          <a:p>
            <a:r>
              <a:rPr lang="en-AU" sz="4400" b="0" i="0" u="none" strike="noStrike" baseline="0" dirty="0">
                <a:latin typeface="AdvOTd710a12c"/>
              </a:rPr>
              <a:t>How many patients per cohort?</a:t>
            </a:r>
            <a:br>
              <a:rPr lang="en-AU" sz="4400" dirty="0">
                <a:latin typeface="AdvOTd710a12c"/>
              </a:rPr>
            </a:br>
            <a:endParaRPr lang="en-AU" dirty="0"/>
          </a:p>
        </p:txBody>
      </p:sp>
      <p:sp>
        <p:nvSpPr>
          <p:cNvPr id="4" name="TextBox 3">
            <a:extLst>
              <a:ext uri="{FF2B5EF4-FFF2-40B4-BE49-F238E27FC236}">
                <a16:creationId xmlns:a16="http://schemas.microsoft.com/office/drawing/2014/main" id="{7F479BAB-8E90-4864-AC20-058C305B3C9B}"/>
              </a:ext>
            </a:extLst>
          </p:cNvPr>
          <p:cNvSpPr txBox="1"/>
          <p:nvPr/>
        </p:nvSpPr>
        <p:spPr>
          <a:xfrm>
            <a:off x="695400" y="1628800"/>
            <a:ext cx="10801200" cy="4324261"/>
          </a:xfrm>
          <a:prstGeom prst="rect">
            <a:avLst/>
          </a:prstGeom>
          <a:noFill/>
        </p:spPr>
        <p:txBody>
          <a:bodyPr wrap="square">
            <a:spAutoFit/>
          </a:bodyPr>
          <a:lstStyle/>
          <a:p>
            <a:pPr marL="342900" indent="-342900">
              <a:buFont typeface="Arial" panose="020B0604020202020204" pitchFamily="34" charset="0"/>
              <a:buChar char="•"/>
            </a:pPr>
            <a:r>
              <a:rPr lang="en-AU" sz="2500" dirty="0"/>
              <a:t>Traditional design has fixed cohort size e.g. 3+3 design</a:t>
            </a:r>
          </a:p>
          <a:p>
            <a:endParaRPr lang="en-AU" sz="2500" dirty="0"/>
          </a:p>
          <a:p>
            <a:pPr marL="342900" indent="-342900">
              <a:buFont typeface="Arial" panose="020B0604020202020204" pitchFamily="34" charset="0"/>
              <a:buChar char="•"/>
            </a:pPr>
            <a:r>
              <a:rPr lang="en-AU" sz="2500" dirty="0"/>
              <a:t>Model based approach has more flexibility</a:t>
            </a:r>
          </a:p>
          <a:p>
            <a:pPr marL="342900" indent="-342900">
              <a:buFont typeface="Arial" panose="020B0604020202020204" pitchFamily="34" charset="0"/>
              <a:buChar char="•"/>
            </a:pPr>
            <a:endParaRPr lang="en-AU" sz="2500" dirty="0"/>
          </a:p>
          <a:p>
            <a:pPr marL="342900" indent="-342900">
              <a:buFont typeface="Arial" panose="020B0604020202020204" pitchFamily="34" charset="0"/>
              <a:buChar char="•"/>
            </a:pPr>
            <a:r>
              <a:rPr lang="en-AU" sz="2500" dirty="0"/>
              <a:t>Deviation from cohort size, if allowed, needs to be specified (e.g. trial with multiple simultaneously recruiting cohorts, a minimum of one participant per cohort must be assessed until the first DLT is observed and then at least three additional participants per cohort are required).</a:t>
            </a:r>
          </a:p>
          <a:p>
            <a:endParaRPr lang="en-AU" sz="2500" dirty="0"/>
          </a:p>
          <a:p>
            <a:pPr marL="342900" indent="-342900">
              <a:buFont typeface="Arial" panose="020B0604020202020204" pitchFamily="34" charset="0"/>
              <a:buChar char="•"/>
            </a:pPr>
            <a:r>
              <a:rPr lang="en-AU" sz="2500" dirty="0"/>
              <a:t>Also need to specify minimum window between cohorts, particularly for designs that allow dose escalation on the basis of partially observed data</a:t>
            </a:r>
          </a:p>
        </p:txBody>
      </p:sp>
    </p:spTree>
    <p:extLst>
      <p:ext uri="{BB962C8B-B14F-4D97-AF65-F5344CB8AC3E}">
        <p14:creationId xmlns:p14="http://schemas.microsoft.com/office/powerpoint/2010/main" val="240268679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0138-85D1-4BE6-B210-B6CFFAF77379}"/>
              </a:ext>
            </a:extLst>
          </p:cNvPr>
          <p:cNvSpPr>
            <a:spLocks noGrp="1"/>
          </p:cNvSpPr>
          <p:nvPr>
            <p:ph type="title"/>
          </p:nvPr>
        </p:nvSpPr>
        <p:spPr/>
        <p:txBody>
          <a:bodyPr/>
          <a:lstStyle/>
          <a:p>
            <a:r>
              <a:rPr lang="en-AU" sz="4400" b="0" i="0" u="none" strike="noStrike" baseline="0" dirty="0">
                <a:latin typeface="AdvOTd710a12c"/>
              </a:rPr>
              <a:t>How many doses should be evaluated?</a:t>
            </a:r>
            <a:br>
              <a:rPr lang="en-AU" sz="4400" dirty="0">
                <a:latin typeface="AdvOTd710a12c"/>
              </a:rPr>
            </a:br>
            <a:endParaRPr lang="en-AU" dirty="0"/>
          </a:p>
        </p:txBody>
      </p:sp>
      <p:sp>
        <p:nvSpPr>
          <p:cNvPr id="4" name="TextBox 3">
            <a:extLst>
              <a:ext uri="{FF2B5EF4-FFF2-40B4-BE49-F238E27FC236}">
                <a16:creationId xmlns:a16="http://schemas.microsoft.com/office/drawing/2014/main" id="{881AED12-0515-478A-859B-DC818B3B6E64}"/>
              </a:ext>
            </a:extLst>
          </p:cNvPr>
          <p:cNvSpPr txBox="1"/>
          <p:nvPr/>
        </p:nvSpPr>
        <p:spPr>
          <a:xfrm>
            <a:off x="1415480" y="1916832"/>
            <a:ext cx="9865096" cy="4416594"/>
          </a:xfrm>
          <a:prstGeom prst="rect">
            <a:avLst/>
          </a:prstGeom>
          <a:noFill/>
        </p:spPr>
        <p:txBody>
          <a:bodyPr wrap="square">
            <a:spAutoFit/>
          </a:bodyPr>
          <a:lstStyle/>
          <a:p>
            <a:pPr marL="342900" indent="-342900">
              <a:buFont typeface="Arial" panose="020B0604020202020204" pitchFamily="34" charset="0"/>
              <a:buChar char="•"/>
            </a:pPr>
            <a:r>
              <a:rPr lang="en-AU" sz="2500" dirty="0">
                <a:latin typeface="AdvOTd710a12c"/>
              </a:rPr>
              <a:t>Starting dose is usually one tenth of the LD </a:t>
            </a:r>
            <a:r>
              <a:rPr lang="en-AU" sz="2500" baseline="-25000" dirty="0">
                <a:latin typeface="AdvOTd710a12c"/>
              </a:rPr>
              <a:t>10</a:t>
            </a:r>
            <a:r>
              <a:rPr lang="en-AU" sz="2500" dirty="0">
                <a:latin typeface="AdvOTd710a12c"/>
              </a:rPr>
              <a:t> (i.e., the dose that is lethal to 10% of animals)</a:t>
            </a:r>
          </a:p>
          <a:p>
            <a:pPr marL="342900" indent="-342900" algn="l">
              <a:buFont typeface="Arial" panose="020B0604020202020204" pitchFamily="34" charset="0"/>
              <a:buChar char="•"/>
            </a:pPr>
            <a:endParaRPr lang="en-AU" sz="2500" b="0" i="0" u="none" strike="noStrike" baseline="0" dirty="0">
              <a:latin typeface="AdvOTd710a12c"/>
            </a:endParaRPr>
          </a:p>
          <a:p>
            <a:pPr marL="342900" indent="-342900" algn="l">
              <a:buFont typeface="Arial" panose="020B0604020202020204" pitchFamily="34" charset="0"/>
              <a:buChar char="•"/>
            </a:pPr>
            <a:r>
              <a:rPr lang="en-AU" sz="2500" b="0" i="0" u="none" strike="noStrike" baseline="0" dirty="0">
                <a:latin typeface="AdvOTd710a12c"/>
              </a:rPr>
              <a:t>Dose levels should be sufficiently different that they are expected to produce different probabilities of AE rates. </a:t>
            </a:r>
          </a:p>
          <a:p>
            <a:pPr marL="342900" indent="-342900" algn="l">
              <a:buFont typeface="Arial" panose="020B0604020202020204" pitchFamily="34" charset="0"/>
              <a:buChar char="•"/>
            </a:pPr>
            <a:endParaRPr lang="en-AU" sz="2500" dirty="0">
              <a:latin typeface="AdvOTd710a12c"/>
            </a:endParaRPr>
          </a:p>
          <a:p>
            <a:pPr marL="342900" indent="-342900">
              <a:buFont typeface="Arial" panose="020B0604020202020204" pitchFamily="34" charset="0"/>
              <a:buChar char="•"/>
            </a:pPr>
            <a:r>
              <a:rPr lang="en-AU" sz="2500" dirty="0">
                <a:latin typeface="AdvOTd710a12c"/>
              </a:rPr>
              <a:t>Number and range of dose levels are often based on preclinical studies and/or previous studies of similar agents in the class or various formulations of the drug</a:t>
            </a:r>
          </a:p>
          <a:p>
            <a:pPr marL="342900" indent="-342900">
              <a:buFont typeface="Arial" panose="020B0604020202020204" pitchFamily="34" charset="0"/>
              <a:buChar char="•"/>
            </a:pPr>
            <a:endParaRPr lang="en-AU" sz="2500" b="0" i="0" u="none" strike="noStrike" baseline="0" dirty="0">
              <a:latin typeface="AdvOTd710a12c"/>
            </a:endParaRPr>
          </a:p>
          <a:p>
            <a:pPr marL="342900" indent="-342900">
              <a:buFont typeface="Arial" panose="020B0604020202020204" pitchFamily="34" charset="0"/>
              <a:buChar char="•"/>
            </a:pPr>
            <a:r>
              <a:rPr lang="en-AU" sz="2500" dirty="0">
                <a:latin typeface="AdvOTd710a12c"/>
              </a:rPr>
              <a:t>I</a:t>
            </a:r>
            <a:r>
              <a:rPr lang="en-AU" sz="2500" b="0" i="0" u="none" strike="noStrike" baseline="0" dirty="0">
                <a:latin typeface="AdvOTd710a12c"/>
              </a:rPr>
              <a:t>mplications for the design and the sample size</a:t>
            </a:r>
            <a:endParaRPr lang="en-AU" sz="2500" dirty="0"/>
          </a:p>
        </p:txBody>
      </p:sp>
    </p:spTree>
    <p:extLst>
      <p:ext uri="{BB962C8B-B14F-4D97-AF65-F5344CB8AC3E}">
        <p14:creationId xmlns:p14="http://schemas.microsoft.com/office/powerpoint/2010/main" val="1341371077"/>
      </p:ext>
    </p:extLst>
  </p:cSld>
  <p:clrMapOvr>
    <a:masterClrMapping/>
  </p:clrMapOvr>
</p:sld>
</file>

<file path=ppt/theme/theme1.xml><?xml version="1.0" encoding="utf-8"?>
<a:theme xmlns:a="http://schemas.openxmlformats.org/drawingml/2006/main" name="CTC Powerpoint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CTC">
      <a:dk1>
        <a:sysClr val="windowText" lastClr="000000"/>
      </a:dk1>
      <a:lt1>
        <a:sysClr val="window" lastClr="FFFFFF"/>
      </a:lt1>
      <a:dk2>
        <a:srgbClr val="336699"/>
      </a:dk2>
      <a:lt2>
        <a:srgbClr val="C0CAFE"/>
      </a:lt2>
      <a:accent1>
        <a:srgbClr val="B5CFEC"/>
      </a:accent1>
      <a:accent2>
        <a:srgbClr val="336699"/>
      </a:accent2>
      <a:accent3>
        <a:srgbClr val="002060"/>
      </a:accent3>
      <a:accent4>
        <a:srgbClr val="7F7F7F"/>
      </a:accent4>
      <a:accent5>
        <a:srgbClr val="A5A5A5"/>
      </a:accent5>
      <a:accent6>
        <a:srgbClr val="D8D8D8"/>
      </a:accent6>
      <a:hlink>
        <a:srgbClr val="FFEBA3"/>
      </a:hlink>
      <a:folHlink>
        <a:srgbClr val="FFCA0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
  <a:themeElements>
    <a:clrScheme name="CTC">
      <a:dk1>
        <a:sysClr val="windowText" lastClr="000000"/>
      </a:dk1>
      <a:lt1>
        <a:sysClr val="window" lastClr="FFFFFF"/>
      </a:lt1>
      <a:dk2>
        <a:srgbClr val="336699"/>
      </a:dk2>
      <a:lt2>
        <a:srgbClr val="C0CAFE"/>
      </a:lt2>
      <a:accent1>
        <a:srgbClr val="B5CFEC"/>
      </a:accent1>
      <a:accent2>
        <a:srgbClr val="336699"/>
      </a:accent2>
      <a:accent3>
        <a:srgbClr val="002060"/>
      </a:accent3>
      <a:accent4>
        <a:srgbClr val="7F7F7F"/>
      </a:accent4>
      <a:accent5>
        <a:srgbClr val="A5A5A5"/>
      </a:accent5>
      <a:accent6>
        <a:srgbClr val="D8D8D8"/>
      </a:accent6>
      <a:hlink>
        <a:srgbClr val="FFEBA3"/>
      </a:hlink>
      <a:folHlink>
        <a:srgbClr val="FFCA0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CTC Powerpoint Template 2015</Template>
  <TotalTime>3376</TotalTime>
  <Words>1420</Words>
  <Application>Microsoft Office PowerPoint</Application>
  <PresentationFormat>Widescreen</PresentationFormat>
  <Paragraphs>143</Paragraphs>
  <Slides>19</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AdvOTd710a12c</vt:lpstr>
      <vt:lpstr>AdvOTd710a12c+fb</vt:lpstr>
      <vt:lpstr>Arial</vt:lpstr>
      <vt:lpstr>Calibri</vt:lpstr>
      <vt:lpstr>Wingdings</vt:lpstr>
      <vt:lpstr>CTC Powerpoint Template 2015</vt:lpstr>
      <vt:lpstr>Content</vt:lpstr>
      <vt:lpstr>1_Content</vt:lpstr>
      <vt:lpstr>PowerPoint Presentation</vt:lpstr>
      <vt:lpstr>Top 10 Qs To Be Discussed With Your Statistician</vt:lpstr>
      <vt:lpstr>What is the objective of the design and what are the appropriate endpoints?</vt:lpstr>
      <vt:lpstr>How many agents are being escalated?</vt:lpstr>
      <vt:lpstr>What should be the target rate of DLT?</vt:lpstr>
      <vt:lpstr>What should be the DLT assessment window? </vt:lpstr>
      <vt:lpstr>How should DLT be defined? </vt:lpstr>
      <vt:lpstr>How many patients per cohort? </vt:lpstr>
      <vt:lpstr>How many doses should be evaluated? </vt:lpstr>
      <vt:lpstr>Which patients are considered evaluable for toxicity? </vt:lpstr>
      <vt:lpstr>How long will the trial take and when should the trial be stopped? </vt:lpstr>
      <vt:lpstr>PowerPoint Presentation</vt:lpstr>
      <vt:lpstr>PowerPoint Presentation</vt:lpstr>
      <vt:lpstr>PowerPoint Presentation</vt:lpstr>
      <vt:lpstr>Model based design - continual reassessment method (CRM)  </vt:lpstr>
      <vt:lpstr>Implementation of Bayesian model based design</vt:lpstr>
      <vt:lpstr>PowerPoint Presentation</vt:lpstr>
      <vt:lpstr>Extension of CRM - TiTECRM </vt:lpstr>
      <vt:lpstr>Conclusion</vt:lpstr>
    </vt:vector>
  </TitlesOfParts>
  <Company>University of Sydney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Brassel</dc:creator>
  <cp:lastModifiedBy>Chee Lee</cp:lastModifiedBy>
  <cp:revision>441</cp:revision>
  <cp:lastPrinted>2018-10-05T14:09:40Z</cp:lastPrinted>
  <dcterms:created xsi:type="dcterms:W3CDTF">2015-03-16T23:45:57Z</dcterms:created>
  <dcterms:modified xsi:type="dcterms:W3CDTF">2021-03-10T07:50:40Z</dcterms:modified>
</cp:coreProperties>
</file>