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815" r:id="rId3"/>
    <p:sldMasterId id="2147483829" r:id="rId4"/>
  </p:sldMasterIdLst>
  <p:notesMasterIdLst>
    <p:notesMasterId r:id="rId21"/>
  </p:notesMasterIdLst>
  <p:handoutMasterIdLst>
    <p:handoutMasterId r:id="rId22"/>
  </p:handoutMasterIdLst>
  <p:sldIdLst>
    <p:sldId id="266" r:id="rId5"/>
    <p:sldId id="700" r:id="rId6"/>
    <p:sldId id="710" r:id="rId7"/>
    <p:sldId id="701" r:id="rId8"/>
    <p:sldId id="703" r:id="rId9"/>
    <p:sldId id="711" r:id="rId10"/>
    <p:sldId id="712" r:id="rId11"/>
    <p:sldId id="704" r:id="rId12"/>
    <p:sldId id="709" r:id="rId13"/>
    <p:sldId id="706" r:id="rId14"/>
    <p:sldId id="719" r:id="rId15"/>
    <p:sldId id="713" r:id="rId16"/>
    <p:sldId id="716" r:id="rId17"/>
    <p:sldId id="715" r:id="rId18"/>
    <p:sldId id="718" r:id="rId19"/>
    <p:sldId id="717" r:id="rId20"/>
  </p:sldIdLst>
  <p:sldSz cx="9144000" cy="6858000" type="screen4x3"/>
  <p:notesSz cx="6858000" cy="9144000"/>
  <p:defaultTextStyle>
    <a:defPPr>
      <a:defRPr lang="en-US"/>
    </a:defPPr>
    <a:lvl1pPr algn="l" defTabSz="4570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059" algn="l" defTabSz="4570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116" algn="l" defTabSz="4570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174" algn="l" defTabSz="4570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231" algn="l" defTabSz="4570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5289" algn="l" defTabSz="914116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2346" algn="l" defTabSz="914116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199404" algn="l" defTabSz="914116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6462" algn="l" defTabSz="914116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esh Desai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3"/>
    <p:restoredTop sz="84740" autoAdjust="0"/>
  </p:normalViewPr>
  <p:slideViewPr>
    <p:cSldViewPr snapToGrid="0" snapToObjects="1">
      <p:cViewPr varScale="1">
        <p:scale>
          <a:sx n="80" d="100"/>
          <a:sy n="80" d="100"/>
        </p:scale>
        <p:origin x="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130E5D-CF11-4B48-B301-385A8FF522C1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3D6E09-32F3-4134-8304-C3318493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5FA484-6649-448D-AE02-8CCB14C171B6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EDD471-3225-485B-A03F-8670DE0D3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6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059" algn="l" defTabSz="45705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116" algn="l" defTabSz="45705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174" algn="l" defTabSz="45705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231" algn="l" defTabSz="45705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528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0FB7-FE58-41D6-AC01-4ACCAFE668CC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C535-D3CC-4872-A2C8-EE860589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EB1B-DDA0-4CAC-9C1D-CB593C99541B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0D6F-8615-4038-A79C-933D88E39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CA41-84CA-4F24-BAAD-B72B979023D2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6797-80D5-4EA7-80AC-FD5D8FF16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9C3EA58-C381-4DFC-9E7F-55799A0FE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C66E5E-11E4-432C-A5E5-896305842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4BA1E6-789D-4DBB-92A3-81C55C5B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3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CCE3C9-8786-4339-9C09-574F9B6E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ADAD63-DAF1-4803-ACBA-7B14E0344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49F6E7-6AF6-4517-9EA1-8D9796EF9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F56729-298C-4159-89B1-8AE572CA6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F4AF13-D485-4370-A25D-90416C46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2587-D03D-4444-BA39-7F6B2E85C25C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6242-4179-47E6-A8C0-A04119386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A4F350-BE98-4A97-B183-8DBD8B0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5DCE29-6340-4CAA-8DB4-28EC8FE68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41"/>
            <a:ext cx="2133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74641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FB2007-2E45-4B54-B395-81F415E09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3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3"/>
            <a:ext cx="41910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D1D0597-A794-4264-9485-C5EE94CEC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3"/>
            <a:ext cx="85344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6E41CE-DF72-4C48-84F8-B29C6047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D0455B0E-A0B5-574B-A2AB-338E759A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7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28D11516-BB36-4048-A68F-5529D8B8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B16F89C4-1E16-C24E-90BB-55B5D874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8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3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89C0E167-373C-D94F-BA26-4FDA33EC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84D3EC3B-0F5E-1F42-BB38-02ECE623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85D8-5B55-4451-A969-192898BADCAA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D9F1-56EE-4EB9-92D1-FE468340A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4952030F-8A21-1F46-A61B-A520A729D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8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540F9D6A-1A61-5747-9CCC-880D79331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0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9E5D6DB6-536B-E346-8D5F-15948CDD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8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1DD7A92D-99F5-1144-BE12-8C638A59F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57771770-61A1-4646-BB1E-727CF386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20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41"/>
            <a:ext cx="2133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74641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E96A3107-9202-E041-853F-545634423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2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3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3"/>
            <a:ext cx="41910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732752A6-022C-734E-9C78-6562D58DA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3"/>
            <a:ext cx="85344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059">
              <a:defRPr/>
            </a:lvl1pPr>
          </a:lstStyle>
          <a:p>
            <a:pPr>
              <a:defRPr/>
            </a:pPr>
            <a:fld id="{9785F48B-4339-0149-BC89-5CB8309EE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8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0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90C6-55E7-484D-A0F0-F813381E54B7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7A12-110D-4938-9A0B-2688A7D8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42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08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6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6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7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65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44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A9FD-B0BB-4159-B217-0389481CA637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9CD2-DABA-47EA-B6ED-A2F1F3BF5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87D5-42BA-4561-B81E-909D8E101475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2590-F813-4A6A-B890-8BE1D627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46B2-F2DC-4695-A165-6FBF598472A6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A135-3F3E-4D7D-BBCC-8CD6F831B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8C63-F85B-4ACE-B4A5-D4BEC97615C4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1587-DC62-4E1C-A77E-BF8CB4CB0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1DF5-02F4-49DA-A324-FA91B467E775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94E6-8D27-42FF-BB6C-658482389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6D7B17-3640-484E-B1E8-23CD7BF8F464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4AE870-0B94-4EA9-BE01-30BFD9027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defTabSz="45705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05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05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05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05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059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116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174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231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793" indent="-342793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719" indent="-285660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2646" indent="-228529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599702" indent="-228529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6760" indent="-228529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3818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3"/>
            <a:ext cx="853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340478"/>
            <a:ext cx="2133600" cy="365125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B88C6"/>
                </a:solidFill>
                <a:latin typeface="News Gothic MT"/>
              </a:defRPr>
            </a:lvl1pPr>
          </a:lstStyle>
          <a:p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6340478"/>
            <a:ext cx="3429000" cy="365125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6B88C6"/>
                </a:solidFill>
                <a:latin typeface="News Gothic MT"/>
              </a:defRPr>
            </a:lvl1pPr>
          </a:lstStyle>
          <a:p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40478"/>
            <a:ext cx="381000" cy="365125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B88C6"/>
                </a:solidFill>
                <a:latin typeface="News Gothic MT"/>
              </a:defRPr>
            </a:lvl1pPr>
          </a:lstStyle>
          <a:p>
            <a:fld id="{4FC44774-10AF-4F87-8A8A-7CAFEEA3FA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+mj-lt"/>
          <a:ea typeface="+mj-ea"/>
          <a:cs typeface="ＭＳ Ｐゴシック" charset="0"/>
        </a:defRPr>
      </a:lvl1pPr>
      <a:lvl2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2pPr>
      <a:lvl3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3pPr>
      <a:lvl4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4pPr>
      <a:lvl5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5pPr>
      <a:lvl6pPr marL="457059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6pPr>
      <a:lvl7pPr marL="914116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7pPr>
      <a:lvl8pPr marL="1371174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8pPr>
      <a:lvl9pPr marL="1828231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9pPr>
    </p:titleStyle>
    <p:bodyStyle>
      <a:lvl1pPr marL="342793" indent="-342793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719" indent="-285660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2646" indent="-228529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599702" indent="-228529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6760" indent="-228529" algn="l" defTabSz="4570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3818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0876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7934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4991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3"/>
            <a:ext cx="853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340478"/>
            <a:ext cx="2133600" cy="365125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defTabSz="914116">
              <a:defRPr sz="1200">
                <a:solidFill>
                  <a:srgbClr val="6B88C6"/>
                </a:solidFill>
                <a:latin typeface="News Gothic M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6340478"/>
            <a:ext cx="3429000" cy="365125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 defTabSz="914116">
              <a:defRPr sz="1200">
                <a:solidFill>
                  <a:srgbClr val="6B88C6"/>
                </a:solidFill>
                <a:latin typeface="News Gothic M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40478"/>
            <a:ext cx="381000" cy="365125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r" defTabSz="914116">
              <a:defRPr sz="1200">
                <a:solidFill>
                  <a:srgbClr val="6B88C6"/>
                </a:solidFill>
                <a:latin typeface="News Gothic MT" charset="0"/>
                <a:cs typeface="ＭＳ Ｐゴシック" charset="0"/>
              </a:defRPr>
            </a:lvl1pPr>
          </a:lstStyle>
          <a:p>
            <a:pPr>
              <a:defRPr/>
            </a:pPr>
            <a:fld id="{C9CE2880-9125-B247-9AB2-EADDA73D1BF7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+mj-lt"/>
          <a:ea typeface="+mj-ea"/>
          <a:cs typeface="ＭＳ Ｐゴシック" charset="0"/>
        </a:defRPr>
      </a:lvl1pPr>
      <a:lvl2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2pPr>
      <a:lvl3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3pPr>
      <a:lvl4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4pPr>
      <a:lvl5pPr algn="l" defTabSz="45705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  <a:cs typeface="ＭＳ Ｐゴシック" charset="0"/>
        </a:defRPr>
      </a:lvl5pPr>
      <a:lvl6pPr marL="457059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6pPr>
      <a:lvl7pPr marL="914116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7pPr>
      <a:lvl8pPr marL="1371174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8pPr>
      <a:lvl9pPr marL="1828231" algn="l" defTabSz="457059" rtl="0" fontAlgn="base">
        <a:spcBef>
          <a:spcPct val="0"/>
        </a:spcBef>
        <a:spcAft>
          <a:spcPct val="0"/>
        </a:spcAft>
        <a:defRPr sz="4400" b="1">
          <a:solidFill>
            <a:srgbClr val="FFE7A3"/>
          </a:solidFill>
          <a:latin typeface="News Gothic MT" pitchFamily="1" charset="0"/>
          <a:ea typeface="ＭＳ Ｐゴシック" pitchFamily="1" charset="-128"/>
        </a:defRPr>
      </a:lvl9pPr>
    </p:titleStyle>
    <p:bodyStyle>
      <a:lvl1pPr marL="342793" indent="-342793" algn="l" defTabSz="45705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719" indent="-285660" algn="l" defTabSz="45705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2646" indent="-228529" algn="l" defTabSz="45705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599702" indent="-228529" algn="l" defTabSz="45705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6760" indent="-228529" algn="l" defTabSz="45705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3818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0876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7934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4991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D04D43-8A78-7A41-B344-2FC353376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41BA397-C75E-A24C-A6C5-51424E74CD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35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2.tif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2.tif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tiff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2.tif"/><Relationship Id="rId8" Type="http://schemas.openxmlformats.org/officeDocument/2006/relationships/image" Target="../media/image4.png"/><Relationship Id="rId9" Type="http://schemas.openxmlformats.org/officeDocument/2006/relationships/image" Target="../media/image10.tiff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2.tif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5.emf"/><Relationship Id="rId3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577" y="5692778"/>
            <a:ext cx="22923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 bwMode="auto">
          <a:xfrm>
            <a:off x="57150" y="0"/>
            <a:ext cx="906145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233363" y="3086685"/>
            <a:ext cx="7678260" cy="28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3200" b="1" dirty="0" err="1"/>
              <a:t>Jayesh</a:t>
            </a:r>
            <a:r>
              <a:rPr lang="en-US" sz="3200" b="1" dirty="0"/>
              <a:t> </a:t>
            </a:r>
            <a:r>
              <a:rPr lang="en-US" sz="3200" b="1" dirty="0" smtClean="0"/>
              <a:t>Desai</a:t>
            </a:r>
          </a:p>
          <a:p>
            <a:r>
              <a:rPr lang="en-US" sz="2400" b="1" dirty="0" smtClean="0"/>
              <a:t>Medical Oncologist</a:t>
            </a:r>
            <a:endParaRPr lang="en-US" sz="2400" b="1" dirty="0"/>
          </a:p>
          <a:p>
            <a:r>
              <a:rPr lang="en-US" sz="2400" b="1" dirty="0" smtClean="0"/>
              <a:t>Head of Early Drug Development Trials PCCTU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Peter </a:t>
            </a:r>
            <a:r>
              <a:rPr lang="en-US" sz="2400" b="1" dirty="0" err="1"/>
              <a:t>MacCallum</a:t>
            </a:r>
            <a:r>
              <a:rPr lang="en-US" sz="2400" b="1" dirty="0"/>
              <a:t> Cancer Centre/Royal Melbourne Hospital</a:t>
            </a:r>
          </a:p>
          <a:p>
            <a:r>
              <a:rPr lang="en-US" sz="2400" b="1" dirty="0"/>
              <a:t>Walter and Eliza Hall Institute</a:t>
            </a:r>
          </a:p>
          <a:p>
            <a:endParaRPr lang="en-US" sz="2400" dirty="0"/>
          </a:p>
        </p:txBody>
      </p:sp>
      <p:pic>
        <p:nvPicPr>
          <p:cNvPr id="7373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7" y="5915836"/>
            <a:ext cx="319249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" y="5692778"/>
            <a:ext cx="3235487" cy="111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TP[1]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4533" r="5799" b="3466"/>
          <a:stretch/>
        </p:blipFill>
        <p:spPr>
          <a:xfrm>
            <a:off x="7223596" y="5492834"/>
            <a:ext cx="1929200" cy="13671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pic>
        <p:nvPicPr>
          <p:cNvPr id="8" name="Picture 7" descr="C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26" y="187639"/>
            <a:ext cx="1820022" cy="791998"/>
          </a:xfrm>
          <a:prstGeom prst="rect">
            <a:avLst/>
          </a:prstGeom>
        </p:spPr>
      </p:pic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90538" y="2184400"/>
            <a:ext cx="2041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prstClr val="white"/>
                </a:solidFill>
                <a:latin typeface="Gill Sans"/>
                <a:ea typeface="Gill Sans"/>
                <a:cs typeface="Gill Sans"/>
              </a:rPr>
              <a:t>HRE Application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495300" y="3821113"/>
            <a:ext cx="2103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prstClr val="white"/>
                </a:solidFill>
                <a:latin typeface="Gill Sans"/>
                <a:ea typeface="Gill Sans"/>
                <a:cs typeface="Gill Sans"/>
              </a:rPr>
              <a:t>FTIH Application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490538" y="4837113"/>
            <a:ext cx="1589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prstClr val="white"/>
                </a:solidFill>
                <a:latin typeface="Gill Sans"/>
                <a:ea typeface="Gill Sans"/>
                <a:cs typeface="Gill Sans"/>
              </a:rPr>
              <a:t>FTIH Advice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57200" y="114947"/>
            <a:ext cx="7064196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sz="3600" b="1" smtClean="0">
                <a:solidFill>
                  <a:srgbClr val="FF0000"/>
                </a:solidFill>
                <a:latin typeface="Arial Narrow" charset="0"/>
              </a:rPr>
              <a:t>Key Projects/Initiatives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TP[1]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4533" r="5799" b="3466"/>
          <a:stretch/>
        </p:blipFill>
        <p:spPr>
          <a:xfrm>
            <a:off x="7223596" y="5492834"/>
            <a:ext cx="1929200" cy="13671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pic>
        <p:nvPicPr>
          <p:cNvPr id="8" name="Picture 7" descr="C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26" y="187639"/>
            <a:ext cx="1820022" cy="7919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55638"/>
            <a:ext cx="82296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E46C0A"/>
                </a:solidFill>
                <a:latin typeface="Gill Sans"/>
                <a:cs typeface="Gill Sans"/>
              </a:rPr>
              <a:t>HREC </a:t>
            </a:r>
            <a:r>
              <a:rPr lang="en-US" sz="3600" dirty="0" smtClean="0">
                <a:solidFill>
                  <a:srgbClr val="E46C0A"/>
                </a:solidFill>
                <a:latin typeface="Gill Sans"/>
                <a:cs typeface="Gill Sans"/>
              </a:rPr>
              <a:t>approval </a:t>
            </a:r>
            <a:r>
              <a:rPr lang="en-US" sz="3600" dirty="0" smtClean="0">
                <a:solidFill>
                  <a:srgbClr val="E46C0A"/>
                </a:solidFill>
                <a:latin typeface="Gill Sans"/>
                <a:cs typeface="Gill Sans"/>
              </a:rPr>
              <a:t>process/MAP</a:t>
            </a:r>
            <a:endParaRPr lang="en-US" sz="3600" dirty="0">
              <a:solidFill>
                <a:srgbClr val="E46C0A"/>
              </a:solidFill>
              <a:latin typeface="Gill Sans"/>
              <a:cs typeface="Gill Sans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90538" y="2184400"/>
            <a:ext cx="2041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prstClr val="white"/>
                </a:solidFill>
                <a:latin typeface="Gill Sans"/>
                <a:ea typeface="Gill Sans"/>
                <a:cs typeface="Gill Sans"/>
              </a:rPr>
              <a:t>HRE Application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495300" y="3821113"/>
            <a:ext cx="2103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prstClr val="white"/>
                </a:solidFill>
                <a:latin typeface="Gill Sans"/>
                <a:ea typeface="Gill Sans"/>
                <a:cs typeface="Gill Sans"/>
              </a:rPr>
              <a:t>FTIH Application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490538" y="4837113"/>
            <a:ext cx="1589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prstClr val="white"/>
                </a:solidFill>
                <a:latin typeface="Gill Sans"/>
                <a:ea typeface="Gill Sans"/>
                <a:cs typeface="Gill Sans"/>
              </a:rPr>
              <a:t>FTIH Advice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96863" y="4848225"/>
            <a:ext cx="8629650" cy="1327150"/>
            <a:chOff x="1122201" y="2329341"/>
            <a:chExt cx="8629584" cy="1327885"/>
          </a:xfrm>
        </p:grpSpPr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3795914" y="2329341"/>
              <a:ext cx="56624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solidFill>
                    <a:srgbClr val="FF6600"/>
                  </a:solidFill>
                  <a:latin typeface="Gill Sans"/>
                  <a:ea typeface="Gill Sans"/>
                  <a:cs typeface="Gill Sans"/>
                </a:rPr>
                <a:t>10 days </a:t>
              </a:r>
              <a:r>
                <a:rPr lang="en-US">
                  <a:solidFill>
                    <a:prstClr val="black"/>
                  </a:solidFill>
                  <a:latin typeface="Gill Sans"/>
                  <a:ea typeface="Gill Sans"/>
                  <a:cs typeface="Gill Sans"/>
                </a:rPr>
                <a:t>to evaluate data within HREC approval period</a:t>
              </a:r>
            </a:p>
          </p:txBody>
        </p: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1122201" y="2489821"/>
              <a:ext cx="2774591" cy="723279"/>
              <a:chOff x="3761507" y="1280896"/>
              <a:chExt cx="2774591" cy="723279"/>
            </a:xfrm>
          </p:grpSpPr>
          <p:sp>
            <p:nvSpPr>
              <p:cNvPr id="18" name="Chevron 17"/>
              <p:cNvSpPr>
                <a:spLocks/>
              </p:cNvSpPr>
              <p:nvPr/>
            </p:nvSpPr>
            <p:spPr>
              <a:xfrm>
                <a:off x="3761507" y="1280843"/>
                <a:ext cx="2774929" cy="722712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solidFill>
                    <a:prstClr val="black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19" name="TextBox 32"/>
              <p:cNvSpPr txBox="1">
                <a:spLocks noChangeArrowheads="1"/>
              </p:cNvSpPr>
              <p:nvPr/>
            </p:nvSpPr>
            <p:spPr bwMode="auto">
              <a:xfrm>
                <a:off x="4117005" y="1378109"/>
                <a:ext cx="17176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>
                    <a:solidFill>
                      <a:srgbClr val="17375E"/>
                    </a:solidFill>
                    <a:latin typeface="Gill Sans"/>
                    <a:ea typeface="Gill Sans"/>
                    <a:cs typeface="Gill Sans"/>
                  </a:rPr>
                  <a:t>FTIH Advice</a:t>
                </a:r>
              </a:p>
            </p:txBody>
          </p:sp>
        </p:grpSp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4001421" y="2733896"/>
              <a:ext cx="57503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7F7F7F"/>
                  </a:solidFill>
                  <a:latin typeface="Gill Sans"/>
                  <a:ea typeface="Gill Sans"/>
                  <a:cs typeface="Gill Sans"/>
                </a:rPr>
                <a:t>Preclinical data examined by independent expert panel </a:t>
              </a:r>
              <a:endParaRPr lang="en-US" sz="400" dirty="0">
                <a:solidFill>
                  <a:srgbClr val="7F7F7F"/>
                </a:solidFill>
                <a:latin typeface="Gill Sans"/>
                <a:ea typeface="Gill Sans"/>
                <a:cs typeface="Gill Sans"/>
              </a:endParaRPr>
            </a:p>
            <a:p>
              <a:pPr marL="0" lvl="1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7F7F7F"/>
                  </a:solidFill>
                  <a:latin typeface="Gill Sans"/>
                  <a:ea typeface="Gill Sans"/>
                  <a:cs typeface="Gill Sans"/>
                </a:rPr>
                <a:t>Panel advise on data readiness for clinical trial </a:t>
              </a:r>
            </a:p>
            <a:p>
              <a:pPr marL="0" lvl="1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7F7F7F"/>
                  </a:solidFill>
                  <a:latin typeface="Gill Sans"/>
                  <a:ea typeface="Gill Sans"/>
                  <a:cs typeface="Gill Sans"/>
                </a:rPr>
                <a:t>to facilitate HREC approval</a:t>
              </a:r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282575" y="3744913"/>
            <a:ext cx="8631238" cy="965200"/>
            <a:chOff x="1119907" y="1125437"/>
            <a:chExt cx="8631878" cy="964734"/>
          </a:xfrm>
        </p:grpSpPr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3754798" y="1125437"/>
              <a:ext cx="51893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Gill Sans"/>
                  <a:ea typeface="Gill Sans"/>
                  <a:cs typeface="Gill Sans"/>
                </a:rPr>
                <a:t> CTA assists with the preparation of FTIH submission</a:t>
              </a:r>
            </a:p>
          </p:txBody>
        </p: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1119907" y="1268196"/>
              <a:ext cx="2774591" cy="723279"/>
              <a:chOff x="1234207" y="1268196"/>
              <a:chExt cx="2774591" cy="723279"/>
            </a:xfrm>
          </p:grpSpPr>
          <p:sp>
            <p:nvSpPr>
              <p:cNvPr id="24" name="Chevron 23"/>
              <p:cNvSpPr>
                <a:spLocks/>
              </p:cNvSpPr>
              <p:nvPr/>
            </p:nvSpPr>
            <p:spPr>
              <a:xfrm>
                <a:off x="1234207" y="1268243"/>
                <a:ext cx="2775156" cy="723551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solidFill>
                    <a:prstClr val="black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94597" y="1377727"/>
                <a:ext cx="2278231" cy="4617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1F497D">
                        <a:lumMod val="75000"/>
                      </a:srgbClr>
                    </a:solidFill>
                    <a:latin typeface="Gill Sans"/>
                    <a:ea typeface=""/>
                    <a:cs typeface="Gill Sans"/>
                  </a:rPr>
                  <a:t>FTIH Application</a:t>
                </a:r>
              </a:p>
            </p:txBody>
          </p:sp>
        </p:grpSp>
        <p:sp>
          <p:nvSpPr>
            <p:cNvPr id="23" name="TextBox 36"/>
            <p:cNvSpPr txBox="1">
              <a:spLocks noChangeArrowheads="1"/>
            </p:cNvSpPr>
            <p:nvPr/>
          </p:nvSpPr>
          <p:spPr bwMode="auto">
            <a:xfrm>
              <a:off x="3987800" y="1443840"/>
              <a:ext cx="57639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7F7F7F"/>
                  </a:solidFill>
                  <a:latin typeface="Gill Sans"/>
                  <a:ea typeface="Gill Sans"/>
                  <a:cs typeface="Gill Sans"/>
                </a:rPr>
                <a:t>Developed under the Clinical Trial Notification (CTN) scheme, no IND required</a:t>
              </a: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319088" y="1852613"/>
            <a:ext cx="8629650" cy="1978025"/>
            <a:chOff x="1122201" y="4114910"/>
            <a:chExt cx="8629584" cy="1978203"/>
          </a:xfrm>
        </p:grpSpPr>
        <p:sp>
          <p:nvSpPr>
            <p:cNvPr id="27" name="TextBox 40"/>
            <p:cNvSpPr txBox="1">
              <a:spLocks noChangeArrowheads="1"/>
            </p:cNvSpPr>
            <p:nvPr/>
          </p:nvSpPr>
          <p:spPr bwMode="auto">
            <a:xfrm>
              <a:off x="3793358" y="4114910"/>
              <a:ext cx="4264083" cy="523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6600"/>
                  </a:solidFill>
                  <a:latin typeface="Gill Sans"/>
                  <a:ea typeface="Gill Sans"/>
                  <a:cs typeface="Gill Sans"/>
                </a:rPr>
                <a:t>60 days </a:t>
              </a:r>
              <a:r>
                <a:rPr lang="en-US" dirty="0">
                  <a:solidFill>
                    <a:prstClr val="black"/>
                  </a:solidFill>
                  <a:latin typeface="Gill Sans"/>
                  <a:ea typeface="Gill Sans"/>
                  <a:cs typeface="Gill Sans"/>
                </a:rPr>
                <a:t>to </a:t>
              </a:r>
              <a:r>
                <a:rPr lang="en-US" dirty="0" smtClean="0">
                  <a:solidFill>
                    <a:prstClr val="black"/>
                  </a:solidFill>
                  <a:latin typeface="Gill Sans"/>
                  <a:ea typeface="Gill Sans"/>
                  <a:cs typeface="Gill Sans"/>
                </a:rPr>
                <a:t>HREC/Governance </a:t>
              </a:r>
              <a:r>
                <a:rPr lang="en-US" dirty="0">
                  <a:solidFill>
                    <a:prstClr val="black"/>
                  </a:solidFill>
                  <a:latin typeface="Gill Sans"/>
                  <a:ea typeface="Gill Sans"/>
                  <a:cs typeface="Gill Sans"/>
                </a:rPr>
                <a:t>approval</a:t>
              </a: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1122201" y="4295224"/>
              <a:ext cx="2955496" cy="723279"/>
              <a:chOff x="6288807" y="1242796"/>
              <a:chExt cx="2955496" cy="723279"/>
            </a:xfrm>
          </p:grpSpPr>
          <p:sp>
            <p:nvSpPr>
              <p:cNvPr id="30" name="Chevron 29"/>
              <p:cNvSpPr>
                <a:spLocks/>
              </p:cNvSpPr>
              <p:nvPr/>
            </p:nvSpPr>
            <p:spPr>
              <a:xfrm>
                <a:off x="6288807" y="1243473"/>
                <a:ext cx="2774928" cy="722377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black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31" name="TextBox 44"/>
              <p:cNvSpPr txBox="1">
                <a:spLocks noChangeArrowheads="1"/>
              </p:cNvSpPr>
              <p:nvPr/>
            </p:nvSpPr>
            <p:spPr bwMode="auto">
              <a:xfrm>
                <a:off x="6609607" y="1344515"/>
                <a:ext cx="263469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>
                    <a:solidFill>
                      <a:srgbClr val="17375E"/>
                    </a:solidFill>
                    <a:latin typeface="Gill Sans"/>
                    <a:ea typeface="Gill Sans"/>
                    <a:cs typeface="Gill Sans"/>
                  </a:rPr>
                  <a:t>HREC Application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541532" y="4561037"/>
              <a:ext cx="6210253" cy="15320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lvl="1" defTabSz="4572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One HREC application for all of CTA’s clinical sites</a:t>
              </a:r>
            </a:p>
            <a:p>
              <a:pPr marL="457200" lvl="1" defTabSz="4572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4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marL="457200" lvl="1" defTabSz="4572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CTA compiles HREC submission within 15 days</a:t>
              </a:r>
            </a:p>
            <a:p>
              <a:pPr marL="457200" lvl="1" defTabSz="4572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4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marL="457200" lvl="1" defTabSz="4572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Approval time can be reduced if no scientific or ethical queries are received</a:t>
              </a:r>
            </a:p>
            <a:p>
              <a:pPr marL="457200" lvl="1" defTabSz="4572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4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5575" y="1379538"/>
            <a:ext cx="8953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rPr>
              <a:t>Ability to conduct FTIH trials without the need for an IND application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7225" y="6272213"/>
            <a:ext cx="3615192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5074AB"/>
                </a:solidFill>
                <a:latin typeface="Calibri"/>
                <a:ea typeface=""/>
                <a:cs typeface="Gill Sans"/>
              </a:rPr>
              <a:t>FTIH: </a:t>
            </a:r>
            <a:r>
              <a:rPr lang="en-US" sz="1600" dirty="0">
                <a:solidFill>
                  <a:srgbClr val="5074AB"/>
                </a:solidFill>
                <a:latin typeface="Gill Sans"/>
                <a:ea typeface=""/>
                <a:cs typeface="Gill Sans"/>
              </a:rPr>
              <a:t>First time in </a:t>
            </a:r>
            <a:r>
              <a:rPr lang="en-US" sz="1600" dirty="0" smtClean="0">
                <a:solidFill>
                  <a:srgbClr val="5074AB"/>
                </a:solidFill>
                <a:latin typeface="Gill Sans"/>
                <a:ea typeface=""/>
                <a:cs typeface="Gill Sans"/>
              </a:rPr>
              <a:t>human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5074AB"/>
                </a:solidFill>
                <a:latin typeface="Calibri"/>
                <a:ea typeface=""/>
                <a:cs typeface="Gill Sans"/>
              </a:rPr>
              <a:t>HREC</a:t>
            </a:r>
            <a:r>
              <a:rPr lang="en-US" sz="1600" dirty="0" smtClean="0">
                <a:solidFill>
                  <a:srgbClr val="5074AB"/>
                </a:solidFill>
                <a:latin typeface="Calibri"/>
                <a:ea typeface=""/>
                <a:cs typeface="Gill Sans"/>
              </a:rPr>
              <a:t>:</a:t>
            </a:r>
            <a:r>
              <a:rPr lang="en-US" sz="1600" b="1" dirty="0" smtClean="0">
                <a:solidFill>
                  <a:srgbClr val="5074AB"/>
                </a:solidFill>
                <a:latin typeface="Gill Sans"/>
                <a:ea typeface=""/>
                <a:cs typeface="Gill Sans"/>
              </a:rPr>
              <a:t> </a:t>
            </a:r>
            <a:r>
              <a:rPr lang="en-US" sz="1600" dirty="0" smtClean="0">
                <a:solidFill>
                  <a:srgbClr val="5074AB"/>
                </a:solidFill>
                <a:latin typeface="Gill Sans"/>
                <a:ea typeface=""/>
                <a:cs typeface="Gill Sans"/>
              </a:rPr>
              <a:t>Human research ethics committee</a:t>
            </a:r>
            <a:endParaRPr lang="en-US" sz="1600" dirty="0">
              <a:solidFill>
                <a:srgbClr val="5074AB"/>
              </a:solidFill>
              <a:latin typeface="Calibri"/>
              <a:ea typeface=""/>
              <a:cs typeface="Gill Sans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57200" y="114947"/>
            <a:ext cx="7064196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sz="3600" b="1" smtClean="0">
                <a:solidFill>
                  <a:srgbClr val="FF0000"/>
                </a:solidFill>
                <a:latin typeface="Arial Narrow" charset="0"/>
              </a:rPr>
              <a:t>Key Projects/Initiatives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Key Projects/Initiatives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Active input into the Regulatory Process: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Personalised Medicine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Molecular testing protocol (ALK and beyond), referral pathways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Coordinated Grants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VCA and CCV: </a:t>
            </a:r>
            <a:r>
              <a:rPr lang="en-AU" sz="2000" dirty="0" err="1" smtClean="0">
                <a:latin typeface="Arial Narrow" charset="0"/>
              </a:rPr>
              <a:t>eg.TrialMatcher</a:t>
            </a: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MGHA: solid tumours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CRC/CTX2: Clinical partner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6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Strategic Reviews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Annual, + Extensive reviews </a:t>
            </a:r>
            <a:r>
              <a:rPr lang="en-AU" sz="2000" dirty="0">
                <a:latin typeface="Arial Narrow" charset="0"/>
              </a:rPr>
              <a:t>Julian Clark/WEHI Bus Dev, </a:t>
            </a: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Deloitte/CTA: trial costings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800" dirty="0" smtClean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Marketing efforts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Educational programs and scholarships: </a:t>
            </a:r>
            <a:r>
              <a:rPr lang="en-AU" sz="2400" dirty="0" err="1" smtClean="0">
                <a:latin typeface="Arial Narrow" charset="0"/>
              </a:rPr>
              <a:t>Melb</a:t>
            </a:r>
            <a:r>
              <a:rPr lang="en-AU" sz="2400" dirty="0" smtClean="0">
                <a:latin typeface="Arial Narrow" charset="0"/>
              </a:rPr>
              <a:t> </a:t>
            </a:r>
            <a:r>
              <a:rPr lang="en-AU" sz="2400" dirty="0" err="1" smtClean="0">
                <a:latin typeface="Arial Narrow" charset="0"/>
              </a:rPr>
              <a:t>Uni</a:t>
            </a:r>
            <a:r>
              <a:rPr lang="en-AU" sz="2400" dirty="0" smtClean="0">
                <a:latin typeface="Arial Narrow" charset="0"/>
              </a:rPr>
              <a:t>, </a:t>
            </a:r>
            <a:r>
              <a:rPr lang="en-AU" sz="2400" dirty="0" err="1" smtClean="0">
                <a:latin typeface="Arial Narrow" charset="0"/>
              </a:rPr>
              <a:t>Mol</a:t>
            </a:r>
            <a:r>
              <a:rPr lang="en-AU" sz="2400" dirty="0" smtClean="0">
                <a:latin typeface="Arial Narrow" charset="0"/>
              </a:rPr>
              <a:t> to Medicines</a:t>
            </a:r>
            <a:endParaRPr lang="en-AU" sz="24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Trials App with CCV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Next Steps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800" dirty="0" smtClean="0">
                <a:latin typeface="Arial Narrow" charset="0"/>
              </a:rPr>
              <a:t>Changes++ in Victoria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VCCC, Monash, Austin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err="1" smtClean="0">
                <a:latin typeface="Arial Narrow" charset="0"/>
              </a:rPr>
              <a:t>Lifehouse</a:t>
            </a:r>
            <a:endParaRPr lang="en-AU" sz="2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Focus on consolidation of programs at a site level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Sites are now mature and “independent”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Network to continue to enhance activity, communication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Initiatives around referral pathways, personalised medicine, I/O</a:t>
            </a:r>
            <a:r>
              <a:rPr lang="en-AU" dirty="0" smtClean="0">
                <a:latin typeface="Arial Narrow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8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8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Summary: Value of Collaboration?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6122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2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b="1" dirty="0" smtClean="0">
                <a:latin typeface="Arial Narrow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Competing interests: investigator, site</a:t>
            </a:r>
            <a:endParaRPr lang="en-AU" sz="2000" dirty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Managing expectations: from sites/investigators </a:t>
            </a:r>
            <a:r>
              <a:rPr lang="en-AU" sz="2000" u="sng" dirty="0" smtClean="0">
                <a:latin typeface="Arial Narrow" charset="0"/>
              </a:rPr>
              <a:t>and</a:t>
            </a:r>
            <a:r>
              <a:rPr lang="en-AU" sz="2000" dirty="0" smtClean="0">
                <a:latin typeface="Arial Narrow" charset="0"/>
              </a:rPr>
              <a:t> from sponsors</a:t>
            </a:r>
            <a:endParaRPr lang="en-AU" sz="16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>
                <a:latin typeface="Arial Narrow" charset="0"/>
              </a:rPr>
              <a:t>Collaboration requires give and take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Defining Phase I success requires a long-term view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Sites need to invest in resources themselves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Not an automatic way to get Phase I trials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Summary: Value of Collaboration?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6122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2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Competing interests: investigator, site</a:t>
            </a:r>
            <a:endParaRPr lang="en-AU" sz="2000" dirty="0">
              <a:solidFill>
                <a:schemeClr val="bg1">
                  <a:lumMod val="65000"/>
                </a:schemeClr>
              </a:solidFill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Managing expectations: from sites/investigators </a:t>
            </a:r>
            <a:r>
              <a:rPr lang="en-AU" sz="2000" u="sng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and</a:t>
            </a:r>
            <a:r>
              <a:rPr lang="en-AU" sz="200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 from sponsors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Defining Phase I success requires a long-term view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b="1" dirty="0" smtClean="0">
                <a:latin typeface="Arial Narrow" charset="0"/>
              </a:rPr>
              <a:t>Positives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Mentorship and knowledge sharing has been outstanding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Not only reliant on what our own institutions can provide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Depth and breadth of expertise and resources offered through the network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Sharing of platforms/expertise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Facilitate Australian Biotech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Ability to develop larger strategic initiatives, funding/grants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Develop a more sophisticated operational model, educating HRECs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Clearly generated more trials for us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Summary: Value of Collaboration?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20843" y="981075"/>
            <a:ext cx="8678777" cy="56122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2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Competing interests: investigator, site</a:t>
            </a:r>
            <a:endParaRPr lang="en-AU" sz="2000" dirty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Managing expectations: from sites/investigators </a:t>
            </a:r>
            <a:r>
              <a:rPr lang="en-AU" sz="2000" u="sng" dirty="0" smtClean="0">
                <a:latin typeface="Arial Narrow" charset="0"/>
              </a:rPr>
              <a:t>and</a:t>
            </a:r>
            <a:r>
              <a:rPr lang="en-AU" sz="2000" dirty="0" smtClean="0">
                <a:latin typeface="Arial Narrow" charset="0"/>
              </a:rPr>
              <a:t> from sponsors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>
                <a:latin typeface="Arial Narrow" charset="0"/>
              </a:rPr>
              <a:t>Collaboration requires give and take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Defining Phase I success requires a long-term view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Positives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Mentorship and sharing of our IP has been outstanding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Not only reliant on what our institutions can provide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Depth and breadth of expertise and resources offered through the network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Sharing of platforms/expertise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Ability to develop strategic initiatives, funding/grants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Develop a more sophisticated operational model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Clearly generated more trials for us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b="1" dirty="0" smtClean="0">
                <a:solidFill>
                  <a:srgbClr val="FF0000"/>
                </a:solidFill>
                <a:latin typeface="Arial Narrow" charset="0"/>
              </a:rPr>
              <a:t>The only way of competing in an Internationally Competitive space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51" y="260353"/>
            <a:ext cx="5843587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Outline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 smtClean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Cancer Trials Australia (CTA)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a</a:t>
            </a:r>
            <a:r>
              <a:rPr lang="en-AU" dirty="0" smtClean="0">
                <a:latin typeface="Arial Narrow" charset="0"/>
                <a:cs typeface="ＭＳ Ｐゴシック" charset="0"/>
              </a:rPr>
              <a:t>s a Collaborative </a:t>
            </a:r>
            <a:r>
              <a:rPr lang="en-AU" dirty="0">
                <a:latin typeface="Arial Narrow" charset="0"/>
                <a:cs typeface="ＭＳ Ｐゴシック" charset="0"/>
              </a:rPr>
              <a:t>M</a:t>
            </a:r>
            <a:r>
              <a:rPr lang="en-AU" dirty="0" smtClean="0">
                <a:latin typeface="Arial Narrow" charset="0"/>
                <a:cs typeface="ＭＳ Ｐゴシック" charset="0"/>
              </a:rPr>
              <a:t>odel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 smtClean="0">
              <a:latin typeface="Arial Narrow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Background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Phase I/Early Drug Development Group</a:t>
            </a:r>
            <a:r>
              <a:rPr lang="en-AU" dirty="0" smtClean="0">
                <a:latin typeface="Arial Narrow" charset="0"/>
                <a:cs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Evolution of Phase I Group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Successes and Challenges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  <a:cs typeface="ＭＳ Ｐゴシック" charset="0"/>
              </a:rPr>
              <a:t>Next steps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dirty="0" smtClean="0">
                <a:latin typeface="Arial Narrow" charset="0"/>
              </a:rPr>
              <a:t>Applying this model elsewhere/in NSW?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 smtClean="0">
              <a:latin typeface="Arial Narrow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dirty="0">
              <a:latin typeface="Arial Narrow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51" y="260353"/>
            <a:ext cx="5843587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CTA- Background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Member </a:t>
            </a:r>
            <a:r>
              <a:rPr lang="en-AU" sz="2400" dirty="0">
                <a:latin typeface="Arial Narrow" charset="0"/>
              </a:rPr>
              <a:t>based organisation of </a:t>
            </a:r>
            <a:r>
              <a:rPr lang="en-AU" sz="2400" dirty="0" smtClean="0">
                <a:latin typeface="Arial Narrow" charset="0"/>
              </a:rPr>
              <a:t>22 </a:t>
            </a:r>
            <a:r>
              <a:rPr lang="en-AU" sz="2400" dirty="0">
                <a:latin typeface="Arial Narrow" charset="0"/>
              </a:rPr>
              <a:t>clinical </a:t>
            </a:r>
            <a:r>
              <a:rPr lang="en-AU" sz="2400" dirty="0" smtClean="0">
                <a:latin typeface="Arial Narrow" charset="0"/>
              </a:rPr>
              <a:t>and research sites</a:t>
            </a:r>
            <a:endParaRPr lang="en-AU" sz="24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>
                <a:latin typeface="Arial Narrow" charset="0"/>
              </a:rPr>
              <a:t>Established </a:t>
            </a:r>
            <a:r>
              <a:rPr lang="en-AU" sz="2400" dirty="0" smtClean="0">
                <a:latin typeface="Arial Narrow" charset="0"/>
              </a:rPr>
              <a:t>as the CDCT 1993.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RMH, PMCC,  Austin, LICR, WEHI: Development of G-CSF</a:t>
            </a:r>
            <a:endParaRPr lang="en-AU" sz="20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Incorporated in 2003 as CTA, </a:t>
            </a:r>
            <a:r>
              <a:rPr lang="en-AU" sz="2400" dirty="0">
                <a:latin typeface="Arial Narrow" charset="0"/>
              </a:rPr>
              <a:t>Not for Profit Company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Underlying Principles</a:t>
            </a:r>
            <a:endParaRPr lang="en-AU" sz="2400" dirty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u="sng" dirty="0" smtClean="0">
                <a:latin typeface="Arial Narrow" charset="0"/>
              </a:rPr>
              <a:t>Academic</a:t>
            </a:r>
            <a:r>
              <a:rPr lang="en-AU" sz="2000" dirty="0" smtClean="0">
                <a:latin typeface="Arial Narrow" charset="0"/>
              </a:rPr>
              <a:t> </a:t>
            </a:r>
            <a:r>
              <a:rPr lang="en-AU" sz="2000" dirty="0">
                <a:latin typeface="Arial Narrow" charset="0"/>
              </a:rPr>
              <a:t>network to facilitate clinical/translational </a:t>
            </a:r>
            <a:r>
              <a:rPr lang="en-AU" sz="2000" dirty="0" smtClean="0">
                <a:latin typeface="Arial Narrow" charset="0"/>
              </a:rPr>
              <a:t>research (</a:t>
            </a:r>
            <a:r>
              <a:rPr lang="en-AU" sz="2000" dirty="0">
                <a:latin typeface="Arial Narrow" charset="0"/>
              </a:rPr>
              <a:t>trials)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u="sng" dirty="0" smtClean="0">
                <a:latin typeface="Arial Narrow" charset="0"/>
              </a:rPr>
              <a:t>Operational</a:t>
            </a:r>
            <a:r>
              <a:rPr lang="en-AU" sz="2000" dirty="0" smtClean="0">
                <a:latin typeface="Arial Narrow" charset="0"/>
              </a:rPr>
              <a:t>: Central </a:t>
            </a:r>
            <a:r>
              <a:rPr lang="en-AU" sz="2000" dirty="0">
                <a:latin typeface="Arial Narrow" charset="0"/>
              </a:rPr>
              <a:t>Infrastructure to maintain a clinical network to conduct clinical trials efficiently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e.g</a:t>
            </a:r>
            <a:r>
              <a:rPr lang="en-AU" sz="2000" dirty="0">
                <a:latin typeface="Arial Narrow" charset="0"/>
              </a:rPr>
              <a:t>. </a:t>
            </a:r>
            <a:r>
              <a:rPr lang="en-AU" sz="2000" dirty="0" smtClean="0">
                <a:latin typeface="Arial Narrow" charset="0"/>
              </a:rPr>
              <a:t>governance/contracts/ethics/budgets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Act strategically as an enabler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tach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51" y="189084"/>
            <a:ext cx="6693525" cy="395999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84350" y="5275263"/>
            <a:ext cx="5575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rgbClr val="7F7F7F"/>
                </a:solidFill>
                <a:latin typeface="Gill Sans"/>
                <a:ea typeface="Gill Sans"/>
                <a:cs typeface="Gill Sans"/>
              </a:rPr>
              <a:t>Your drug. Our expertise.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rgbClr val="7F7F7F"/>
                </a:solidFill>
                <a:latin typeface="Gill Sans"/>
                <a:ea typeface="Gill Sans"/>
                <a:cs typeface="Gill Sans"/>
              </a:rPr>
              <a:t>A successful combination to manage your clinical trials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04800" y="4071938"/>
            <a:ext cx="8521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  <a:t>The Phase 1 group:</a:t>
            </a:r>
            <a:r>
              <a:rPr lang="en-US" sz="4400" dirty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  <a:t/>
            </a:r>
            <a:br>
              <a:rPr lang="en-US" sz="4400" dirty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</a:br>
            <a:r>
              <a:rPr lang="en-US" sz="4400" dirty="0" smtClean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  <a:t>Early phase cancer </a:t>
            </a:r>
            <a:r>
              <a:rPr lang="en-US" sz="4400" dirty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  <a:t>trial specialists</a:t>
            </a:r>
            <a:endParaRPr lang="en-US" sz="3900" i="1" dirty="0">
              <a:solidFill>
                <a:srgbClr val="163F76"/>
              </a:solidFill>
              <a:latin typeface="Gill Sans"/>
              <a:ea typeface="Gill Sans"/>
              <a:cs typeface="Gill Sans"/>
            </a:endParaRPr>
          </a:p>
        </p:txBody>
      </p:sp>
      <p:pic>
        <p:nvPicPr>
          <p:cNvPr id="13" name="Picture 5" descr="logo-AustinRe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213475"/>
            <a:ext cx="1136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707690012197096699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9850" y="6116638"/>
            <a:ext cx="9366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MonashHealth_Logo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7325" y="6270625"/>
            <a:ext cx="11509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375" y="6091994"/>
            <a:ext cx="1541462" cy="69192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" y="6051852"/>
            <a:ext cx="2192271" cy="75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pic>
        <p:nvPicPr>
          <p:cNvPr id="8" name="Picture 7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26" y="187639"/>
            <a:ext cx="1820022" cy="7919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30213" y="695325"/>
            <a:ext cx="8831262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Gill Sans"/>
                <a:cs typeface="Gill Sans"/>
              </a:rPr>
              <a:t>A single point of contact </a:t>
            </a:r>
            <a:b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Gill Sans"/>
                <a:cs typeface="Gill Sans"/>
              </a:rPr>
            </a:br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Gill Sans"/>
                <a:cs typeface="Gill Sans"/>
              </a:rPr>
              <a:t>to a wide Phase 1 network</a:t>
            </a:r>
            <a:endParaRPr lang="en-US" sz="3600" dirty="0">
              <a:solidFill>
                <a:srgbClr val="F79646">
                  <a:lumMod val="75000"/>
                </a:srgbClr>
              </a:solidFill>
              <a:latin typeface="Gill Sans"/>
              <a:cs typeface="Gill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38238" y="2458722"/>
            <a:ext cx="8005762" cy="3510084"/>
            <a:chOff x="1138238" y="2458722"/>
            <a:chExt cx="8005762" cy="3510084"/>
          </a:xfrm>
        </p:grpSpPr>
        <p:pic>
          <p:nvPicPr>
            <p:cNvPr id="10" name="Picture 23" descr="CTAlogo_150dp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0526" y="4927406"/>
              <a:ext cx="26289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2244725" y="2458722"/>
              <a:ext cx="6899275" cy="857250"/>
              <a:chOff x="2120900" y="4254500"/>
              <a:chExt cx="6899275" cy="857250"/>
            </a:xfrm>
          </p:grpSpPr>
          <p:pic>
            <p:nvPicPr>
              <p:cNvPr id="22" name="Picture 10" descr="logo-AustinRep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32238" y="4425950"/>
                <a:ext cx="1724025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7" descr="70769001219709669935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20900" y="4254500"/>
                <a:ext cx="1417638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" descr="MonashHealth_Logo1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21538" y="4462463"/>
                <a:ext cx="1798637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flipV="1">
              <a:off x="1138238" y="3686175"/>
              <a:ext cx="6941106" cy="1164105"/>
              <a:chOff x="1138238" y="2879258"/>
              <a:chExt cx="6941106" cy="1164105"/>
            </a:xfrm>
            <a:effectLst/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4727575" y="2879258"/>
                <a:ext cx="0" cy="1164105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809875" y="3654425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432550" y="3654425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38238" y="3643476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809875" y="3654425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27575" y="3654425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32550" y="3654425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079344" y="3643476"/>
                <a:ext cx="0" cy="388938"/>
              </a:xfrm>
              <a:prstGeom prst="line">
                <a:avLst/>
              </a:prstGeom>
              <a:ln w="38100" cmpd="sng">
                <a:solidFill>
                  <a:srgbClr val="37609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1138238" y="4075113"/>
              <a:ext cx="6941106" cy="0"/>
            </a:xfrm>
            <a:prstGeom prst="line">
              <a:avLst/>
            </a:prstGeom>
            <a:ln w="38100" cmpd="sng"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TP[1]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4533" r="5799" b="3466"/>
          <a:stretch/>
        </p:blipFill>
        <p:spPr>
          <a:xfrm>
            <a:off x="7223596" y="5492834"/>
            <a:ext cx="1929200" cy="136715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993"/>
            <a:ext cx="2244725" cy="7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5004" y="2611363"/>
            <a:ext cx="1438275" cy="6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Evolvement of CTA- Phase </a:t>
            </a:r>
            <a:r>
              <a:rPr lang="en-AU" sz="3600" b="1" smtClean="0">
                <a:solidFill>
                  <a:srgbClr val="FF0000"/>
                </a:solidFill>
                <a:latin typeface="Arial Narrow" charset="0"/>
              </a:rPr>
              <a:t>I Group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Continued growth in activity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Group’s members conduct 50-60 Phase I trials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20 Haem, </a:t>
            </a:r>
            <a:r>
              <a:rPr lang="en-AU" sz="2000" dirty="0" smtClean="0">
                <a:latin typeface="Arial Narrow" charset="0"/>
              </a:rPr>
              <a:t>15-20 FTIH. 80% big pharma</a:t>
            </a:r>
            <a:endParaRPr lang="en-AU" sz="2400" dirty="0" smtClean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8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Original 3 and 2 more recent Phase I clinical sites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b="1" dirty="0" smtClean="0">
                <a:latin typeface="Arial Narrow" charset="0"/>
              </a:rPr>
              <a:t>RMH</a:t>
            </a:r>
            <a:r>
              <a:rPr lang="en-AU" sz="2000" dirty="0" smtClean="0">
                <a:latin typeface="Arial Narrow" charset="0"/>
              </a:rPr>
              <a:t>: strong focus on Ph1 within unit’s portfolio, translational drive though WEHI, strengths in Haem, Brain, CRC, Breast, strategic relationships/</a:t>
            </a:r>
            <a:r>
              <a:rPr lang="en-AU" sz="2000" dirty="0" err="1" smtClean="0">
                <a:latin typeface="Arial Narrow" charset="0"/>
              </a:rPr>
              <a:t>CoE</a:t>
            </a:r>
            <a:r>
              <a:rPr lang="en-AU" sz="2000" dirty="0">
                <a:latin typeface="Arial Narrow" charset="0"/>
              </a:rPr>
              <a:t> </a:t>
            </a:r>
            <a:r>
              <a:rPr lang="en-AU" sz="2000" dirty="0" smtClean="0">
                <a:latin typeface="Arial Narrow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b="1" dirty="0" err="1" smtClean="0">
                <a:latin typeface="Arial Narrow" charset="0"/>
              </a:rPr>
              <a:t>PeterMac</a:t>
            </a:r>
            <a:r>
              <a:rPr lang="en-AU" sz="2000" dirty="0" smtClean="0">
                <a:latin typeface="Arial Narrow" charset="0"/>
              </a:rPr>
              <a:t>: focus on translation opportunities, strengths in melanoma, lung, haem, strategic relationships (</a:t>
            </a:r>
            <a:r>
              <a:rPr lang="en-AU" sz="2000" dirty="0" err="1" smtClean="0">
                <a:latin typeface="Arial Narrow" charset="0"/>
              </a:rPr>
              <a:t>eg</a:t>
            </a:r>
            <a:r>
              <a:rPr lang="en-AU" sz="2000" dirty="0" smtClean="0">
                <a:latin typeface="Arial Narrow" charset="0"/>
              </a:rPr>
              <a:t>. Pfizer</a:t>
            </a:r>
            <a:r>
              <a:rPr lang="is-IS" sz="2000" dirty="0" smtClean="0">
                <a:latin typeface="Arial Narrow" charset="0"/>
              </a:rPr>
              <a:t>…........</a:t>
            </a:r>
            <a:r>
              <a:rPr lang="en-AU" sz="2000" dirty="0" smtClean="0">
                <a:latin typeface="Arial Narrow" charset="0"/>
              </a:rPr>
              <a:t>Roche/Genentech, BMS) 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</a:rPr>
              <a:t>Combined program with </a:t>
            </a:r>
            <a:r>
              <a:rPr lang="en-AU" sz="2000" dirty="0" err="1" smtClean="0">
                <a:latin typeface="Arial Narrow" charset="0"/>
              </a:rPr>
              <a:t>approx</a:t>
            </a:r>
            <a:r>
              <a:rPr lang="en-AU" sz="2000" dirty="0" smtClean="0">
                <a:latin typeface="Arial Narrow" charset="0"/>
              </a:rPr>
              <a:t> 40 Phase I trials, I/O focus, evolve from Reactive to Pro-active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4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b="1" dirty="0" smtClean="0">
                <a:latin typeface="Arial Narrow" charset="0"/>
              </a:rPr>
              <a:t>Austin: (Hui </a:t>
            </a:r>
            <a:r>
              <a:rPr lang="en-AU" sz="2000" b="1" dirty="0" err="1" smtClean="0">
                <a:latin typeface="Arial Narrow" charset="0"/>
              </a:rPr>
              <a:t>Gan</a:t>
            </a:r>
            <a:r>
              <a:rPr lang="en-AU" sz="2000" b="1" dirty="0" smtClean="0">
                <a:latin typeface="Arial Narrow" charset="0"/>
              </a:rPr>
              <a:t>) </a:t>
            </a:r>
            <a:r>
              <a:rPr lang="en-AU" sz="2000" dirty="0" smtClean="0">
                <a:latin typeface="Arial Narrow" charset="0"/>
              </a:rPr>
              <a:t>Ludwig programs, strong drive in Solid tumours</a:t>
            </a:r>
            <a:endParaRPr lang="en-AU" sz="18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400" b="1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b="1" dirty="0" smtClean="0">
                <a:latin typeface="Arial Narrow" charset="0"/>
              </a:rPr>
              <a:t>Monash: (Ben </a:t>
            </a:r>
            <a:r>
              <a:rPr lang="en-AU" sz="2000" b="1" dirty="0" err="1" smtClean="0">
                <a:latin typeface="Arial Narrow" charset="0"/>
              </a:rPr>
              <a:t>Markman</a:t>
            </a:r>
            <a:r>
              <a:rPr lang="en-AU" sz="2000" b="1" dirty="0" smtClean="0">
                <a:latin typeface="Arial Narrow" charset="0"/>
              </a:rPr>
              <a:t>) </a:t>
            </a:r>
            <a:r>
              <a:rPr lang="en-AU" sz="2000" dirty="0" smtClean="0">
                <a:latin typeface="Arial Narrow" charset="0"/>
              </a:rPr>
              <a:t>Steady growth over 6 years. 10-15 Ph1’s. </a:t>
            </a:r>
            <a:r>
              <a:rPr lang="en-AU" sz="2000" b="1" dirty="0" smtClean="0">
                <a:latin typeface="Arial Narrow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1400" b="1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b="1" dirty="0" err="1" smtClean="0">
                <a:latin typeface="Arial Narrow" charset="0"/>
              </a:rPr>
              <a:t>Lifehouse</a:t>
            </a:r>
            <a:r>
              <a:rPr lang="en-AU" sz="2000" b="1" dirty="0" smtClean="0">
                <a:latin typeface="Arial Narrow" charset="0"/>
              </a:rPr>
              <a:t>: (Lisa Horvath)</a:t>
            </a:r>
            <a:r>
              <a:rPr lang="en-AU" sz="2000" dirty="0" smtClean="0">
                <a:latin typeface="Arial Narrow" charset="0"/>
              </a:rPr>
              <a:t>Joined </a:t>
            </a:r>
            <a:r>
              <a:rPr lang="en-AU" sz="1800" dirty="0" smtClean="0">
                <a:latin typeface="Arial Narrow" charset="0"/>
              </a:rPr>
              <a:t>group 5 </a:t>
            </a:r>
            <a:r>
              <a:rPr lang="en-AU" sz="1800" dirty="0" err="1">
                <a:latin typeface="Arial Narrow" charset="0"/>
              </a:rPr>
              <a:t>y</a:t>
            </a:r>
            <a:r>
              <a:rPr lang="en-AU" sz="1800" dirty="0" err="1" smtClean="0">
                <a:latin typeface="Arial Narrow" charset="0"/>
              </a:rPr>
              <a:t>rs</a:t>
            </a:r>
            <a:r>
              <a:rPr lang="en-AU" sz="1800" dirty="0" smtClean="0">
                <a:latin typeface="Arial Narrow" charset="0"/>
              </a:rPr>
              <a:t> ago, mentorship/network objectives</a:t>
            </a:r>
            <a:endParaRPr lang="en-AU" sz="1800" b="1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 smtClean="0">
              <a:latin typeface="Arial Narrow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3" y="260353"/>
            <a:ext cx="7064196" cy="633413"/>
          </a:xfrm>
        </p:spPr>
        <p:txBody>
          <a:bodyPr/>
          <a:lstStyle/>
          <a:p>
            <a:pPr eaLnBrk="1" hangingPunct="1"/>
            <a:r>
              <a:rPr lang="en-AU" sz="3600" b="1" dirty="0" smtClean="0">
                <a:solidFill>
                  <a:srgbClr val="FF0000"/>
                </a:solidFill>
                <a:latin typeface="Arial Narrow" charset="0"/>
              </a:rPr>
              <a:t>Evolvement of CTA- Phase </a:t>
            </a:r>
            <a:r>
              <a:rPr lang="en-AU" sz="3600" b="1" smtClean="0">
                <a:solidFill>
                  <a:srgbClr val="FF0000"/>
                </a:solidFill>
                <a:latin typeface="Arial Narrow" charset="0"/>
              </a:rPr>
              <a:t>I Group</a:t>
            </a:r>
            <a:endParaRPr lang="en-AU" sz="36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18786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 smtClean="0">
                <a:latin typeface="Arial Narrow" charset="0"/>
              </a:rPr>
              <a:t>Underlying Principles</a:t>
            </a:r>
            <a:endParaRPr lang="en-AU" sz="24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Academically driven, high quality Phase I’s. Not ”contract research”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Work closely with Biotech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Assemble a large group as a “One-Stop </a:t>
            </a:r>
            <a:r>
              <a:rPr lang="en-AU" sz="2000" dirty="0">
                <a:latin typeface="Arial Narrow" charset="0"/>
                <a:cs typeface="ＭＳ Ｐゴシック" charset="0"/>
              </a:rPr>
              <a:t>S</a:t>
            </a:r>
            <a:r>
              <a:rPr lang="en-AU" sz="2000" dirty="0" smtClean="0">
                <a:latin typeface="Arial Narrow" charset="0"/>
                <a:cs typeface="ＭＳ Ｐゴシック" charset="0"/>
              </a:rPr>
              <a:t>hop” following on from CDCT 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err="1" smtClean="0">
                <a:latin typeface="Arial Narrow" charset="0"/>
                <a:cs typeface="ＭＳ Ｐゴシック" charset="0"/>
              </a:rPr>
              <a:t>Signiifcant</a:t>
            </a:r>
            <a:r>
              <a:rPr lang="en-AU" sz="2000" dirty="0" smtClean="0">
                <a:latin typeface="Arial Narrow" charset="0"/>
                <a:cs typeface="ＭＳ Ｐゴシック" charset="0"/>
              </a:rPr>
              <a:t> depth and breadth of expertise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Clinical, drug-development expertise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Translational/biology 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Other, </a:t>
            </a:r>
            <a:r>
              <a:rPr lang="en-AU" sz="2000" dirty="0" err="1" smtClean="0">
                <a:latin typeface="Arial Narrow" charset="0"/>
                <a:cs typeface="ＭＳ Ｐゴシック" charset="0"/>
              </a:rPr>
              <a:t>eg</a:t>
            </a:r>
            <a:r>
              <a:rPr lang="en-AU" sz="2000" dirty="0" smtClean="0">
                <a:latin typeface="Arial Narrow" charset="0"/>
                <a:cs typeface="ＭＳ Ｐゴシック" charset="0"/>
              </a:rPr>
              <a:t>. </a:t>
            </a:r>
            <a:r>
              <a:rPr lang="en-AU" sz="2000" dirty="0" err="1" smtClean="0">
                <a:latin typeface="Arial Narrow" charset="0"/>
                <a:cs typeface="ＭＳ Ｐゴシック" charset="0"/>
              </a:rPr>
              <a:t>Pharmacodynamic</a:t>
            </a:r>
            <a:r>
              <a:rPr lang="en-AU" sz="2000" dirty="0" smtClean="0">
                <a:latin typeface="Arial Narrow" charset="0"/>
                <a:cs typeface="ＭＳ Ｐゴシック" charset="0"/>
              </a:rPr>
              <a:t>, Molecular Path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Operational: Regulatory guidance, budgets </a:t>
            </a:r>
            <a:r>
              <a:rPr lang="en-AU" sz="2000" dirty="0" err="1" smtClean="0">
                <a:latin typeface="Arial Narrow" charset="0"/>
                <a:cs typeface="ＭＳ Ｐゴシック" charset="0"/>
              </a:rPr>
              <a:t>etc</a:t>
            </a:r>
            <a:endParaRPr lang="en-AU" sz="2000" dirty="0" smtClean="0">
              <a:latin typeface="Arial Narrow" charset="0"/>
              <a:cs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000" dirty="0" smtClean="0">
                <a:latin typeface="Arial Narrow" charset="0"/>
                <a:cs typeface="ＭＳ Ｐゴシック" charset="0"/>
              </a:rPr>
              <a:t>Partners included: Bionomics, </a:t>
            </a:r>
            <a:r>
              <a:rPr lang="en-AU" sz="2000" dirty="0" err="1" smtClean="0">
                <a:latin typeface="Arial Narrow" charset="0"/>
                <a:cs typeface="ＭＳ Ｐゴシック" charset="0"/>
              </a:rPr>
              <a:t>Engeneic</a:t>
            </a:r>
            <a:r>
              <a:rPr lang="en-AU" sz="2000" dirty="0" smtClean="0">
                <a:latin typeface="Arial Narrow" charset="0"/>
                <a:cs typeface="ＭＳ Ｐゴシック" charset="0"/>
              </a:rPr>
              <a:t>, UNSW (PENAO), </a:t>
            </a:r>
            <a:r>
              <a:rPr lang="en-AU" sz="2000" dirty="0" err="1" smtClean="0">
                <a:latin typeface="Arial Narrow" charset="0"/>
                <a:cs typeface="ＭＳ Ｐゴシック" charset="0"/>
              </a:rPr>
              <a:t>Beigene</a:t>
            </a:r>
            <a:endParaRPr lang="en-AU" sz="2000" dirty="0" smtClean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Provides trials and opportunities, </a:t>
            </a:r>
            <a:r>
              <a:rPr lang="en-AU" sz="2400" b="1" dirty="0" smtClean="0">
                <a:latin typeface="Arial Narrow" charset="0"/>
              </a:rPr>
              <a:t>and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Strong culture of providing </a:t>
            </a:r>
            <a:r>
              <a:rPr lang="en-AU" sz="2400" dirty="0">
                <a:latin typeface="Arial Narrow" charset="0"/>
              </a:rPr>
              <a:t>mentorship to </a:t>
            </a:r>
            <a:r>
              <a:rPr lang="en-AU" sz="2400" dirty="0" smtClean="0">
                <a:latin typeface="Arial Narrow" charset="0"/>
              </a:rPr>
              <a:t>sites/investigators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Information exchange/sharing of “IP”</a:t>
            </a:r>
            <a:endParaRPr lang="en-AU" sz="2400" dirty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 smtClean="0">
              <a:latin typeface="Arial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r>
              <a:rPr lang="en-AU" sz="2400" dirty="0" smtClean="0">
                <a:latin typeface="Arial Narrow" charset="0"/>
              </a:rPr>
              <a:t>Strategic Initiatives</a:t>
            </a:r>
            <a:endParaRPr lang="en-AU" sz="2000" dirty="0" smtClean="0">
              <a:latin typeface="Arial Narrow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0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à"/>
            </a:pPr>
            <a:endParaRPr lang="en-AU" sz="2400" dirty="0">
              <a:latin typeface="Arial Narrow" charset="0"/>
              <a:cs typeface="ＭＳ Ｐゴシック" charset="0"/>
            </a:endParaRPr>
          </a:p>
        </p:txBody>
      </p:sp>
      <p:pic>
        <p:nvPicPr>
          <p:cNvPr id="4" name="Picture 3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8" y="189077"/>
            <a:ext cx="1820022" cy="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TP[1]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4533" r="5799" b="3466"/>
          <a:stretch/>
        </p:blipFill>
        <p:spPr>
          <a:xfrm>
            <a:off x="7223596" y="5492834"/>
            <a:ext cx="1929200" cy="13671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pic>
        <p:nvPicPr>
          <p:cNvPr id="8" name="Picture 7" descr="C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26" y="187639"/>
            <a:ext cx="1820022" cy="7919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82" y="550863"/>
            <a:ext cx="82296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E46C0A"/>
                </a:solidFill>
                <a:latin typeface="Gill Sans"/>
                <a:cs typeface="Gill Sans"/>
              </a:rPr>
              <a:t>Translational and </a:t>
            </a:r>
            <a:br>
              <a:rPr lang="en-US" sz="3200" dirty="0" smtClean="0">
                <a:solidFill>
                  <a:srgbClr val="E46C0A"/>
                </a:solidFill>
                <a:latin typeface="Gill Sans"/>
                <a:cs typeface="Gill Sans"/>
              </a:rPr>
            </a:br>
            <a:r>
              <a:rPr lang="en-US" sz="3200" dirty="0" smtClean="0">
                <a:solidFill>
                  <a:srgbClr val="E46C0A"/>
                </a:solidFill>
                <a:latin typeface="Gill Sans"/>
                <a:cs typeface="Gill Sans"/>
              </a:rPr>
              <a:t>drug development </a:t>
            </a:r>
            <a:br>
              <a:rPr lang="en-US" sz="3200" dirty="0" smtClean="0">
                <a:solidFill>
                  <a:srgbClr val="E46C0A"/>
                </a:solidFill>
                <a:latin typeface="Gill Sans"/>
                <a:cs typeface="Gill Sans"/>
              </a:rPr>
            </a:br>
            <a:r>
              <a:rPr lang="en-US" sz="3200" dirty="0" smtClean="0">
                <a:solidFill>
                  <a:srgbClr val="E46C0A"/>
                </a:solidFill>
                <a:latin typeface="Gill Sans"/>
                <a:cs typeface="Gill Sans"/>
              </a:rPr>
              <a:t>expertise</a:t>
            </a:r>
            <a:endParaRPr lang="en-US" sz="3200" dirty="0">
              <a:solidFill>
                <a:srgbClr val="E46C0A"/>
              </a:solidFill>
              <a:latin typeface="Gill Sans"/>
              <a:cs typeface="Gill Sans"/>
            </a:endParaRPr>
          </a:p>
        </p:txBody>
      </p:sp>
      <p:sp>
        <p:nvSpPr>
          <p:cNvPr id="32" name="Decagon 31"/>
          <p:cNvSpPr>
            <a:spLocks noChangeAspect="1"/>
          </p:cNvSpPr>
          <p:nvPr/>
        </p:nvSpPr>
        <p:spPr>
          <a:xfrm rot="20520000">
            <a:off x="2732300" y="1159435"/>
            <a:ext cx="4680000" cy="4680000"/>
          </a:xfrm>
          <a:prstGeom prst="decagon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18"/>
          <p:cNvSpPr txBox="1">
            <a:spLocks noChangeAspect="1" noChangeArrowheads="1"/>
          </p:cNvSpPr>
          <p:nvPr/>
        </p:nvSpPr>
        <p:spPr bwMode="auto">
          <a:xfrm rot="1080000">
            <a:off x="5530001" y="3761569"/>
            <a:ext cx="2020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  <a:t>Gynecological</a:t>
            </a:r>
            <a:endParaRPr lang="en-US" sz="2400" dirty="0">
              <a:solidFill>
                <a:srgbClr val="163F76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5" name="TextBox 21"/>
          <p:cNvSpPr txBox="1">
            <a:spLocks noChangeAspect="1" noChangeArrowheads="1"/>
          </p:cNvSpPr>
          <p:nvPr/>
        </p:nvSpPr>
        <p:spPr bwMode="auto">
          <a:xfrm rot="18360000">
            <a:off x="3250338" y="4304438"/>
            <a:ext cx="2336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63F76"/>
                </a:solidFill>
                <a:latin typeface="Gill Sans"/>
                <a:ea typeface="Gill Sans"/>
                <a:cs typeface="Gill Sans"/>
              </a:rPr>
              <a:t>Head &amp; Neck</a:t>
            </a:r>
            <a:endParaRPr lang="en-US" sz="2400" dirty="0">
              <a:solidFill>
                <a:srgbClr val="163F76"/>
              </a:solidFill>
              <a:latin typeface="Gill Sans"/>
              <a:ea typeface="Gill Sans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5616" y="-27384"/>
            <a:ext cx="8136904" cy="6624736"/>
            <a:chOff x="1115616" y="-27384"/>
            <a:chExt cx="8136904" cy="6624736"/>
          </a:xfrm>
        </p:grpSpPr>
        <p:sp>
          <p:nvSpPr>
            <p:cNvPr id="34" name="TextBox 33"/>
            <p:cNvSpPr txBox="1"/>
            <p:nvPr/>
          </p:nvSpPr>
          <p:spPr>
            <a:xfrm>
              <a:off x="1331640" y="2344373"/>
              <a:ext cx="183608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Geoff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Lindeman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Richard de Boer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Sherene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Loi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   Jane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Beith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67745" y="1124744"/>
              <a:ext cx="180020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Michael Michael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Jayesh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Desai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Niall </a:t>
              </a:r>
              <a:r>
                <a:rPr lang="en-US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Tebbutt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</a:t>
              </a:r>
              <a:endPara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Peter 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Gibbs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00366" y="2445301"/>
              <a:ext cx="2052154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Ben 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Solomon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Linda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Mileshkin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Paul 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Mitchell </a:t>
              </a:r>
              <a:endPara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David Ball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Hui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Gan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6202" y="404664"/>
              <a:ext cx="1724150" cy="1692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Andrew Roberts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William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Rennick</a:t>
              </a:r>
              <a:endPara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John Seymour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Simon Harrison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David Ritchie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Miles Prince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  Andrew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Grigg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     Jeff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Szer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920" y="-27384"/>
              <a:ext cx="2390390" cy="1092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Grant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McArthur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Andrew Haydon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Jonathan </a:t>
              </a:r>
              <a:r>
                <a:rPr lang="en-US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Cebon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Mark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Shackleton</a:t>
              </a:r>
              <a:endPara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Catriona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McNeil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63888" y="5904855"/>
              <a:ext cx="3130112" cy="6924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Mark Rosenthal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Kate Drummond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Hui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Gan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5616" y="3573016"/>
              <a:ext cx="2429560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Guy Toner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Andrew </a:t>
              </a:r>
              <a:r>
                <a:rPr lang="en-AU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  <a:ea typeface=""/>
                  <a:cs typeface=""/>
                </a:rPr>
                <a:t>Weickhardt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Lisa Horvath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Shahneen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Sandhu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Mark Rosenthal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               Ben Tran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7411" y="3861048"/>
              <a:ext cx="1497037" cy="1092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Danny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Rischin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Linda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Mileshkin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Michael Quinn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Anne </a:t>
              </a: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Hamilton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35484" y="980729"/>
              <a:ext cx="4520446" cy="4968551"/>
              <a:chOff x="2432235" y="597123"/>
              <a:chExt cx="3143205" cy="3454787"/>
            </a:xfrm>
          </p:grpSpPr>
          <p:sp>
            <p:nvSpPr>
              <p:cNvPr id="43" name="TextBox 19"/>
              <p:cNvSpPr txBox="1">
                <a:spLocks noChangeArrowheads="1"/>
              </p:cNvSpPr>
              <p:nvPr/>
            </p:nvSpPr>
            <p:spPr bwMode="auto">
              <a:xfrm>
                <a:off x="4156075" y="3235325"/>
                <a:ext cx="128404" cy="32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AU" sz="2400">
                  <a:solidFill>
                    <a:prstClr val="black"/>
                  </a:solidFill>
                  <a:ea typeface=""/>
                  <a:cs typeface=""/>
                </a:endParaRPr>
              </a:p>
            </p:txBody>
          </p:sp>
          <p:grpSp>
            <p:nvGrpSpPr>
              <p:cNvPr id="44" name="Group 43"/>
              <p:cNvGrpSpPr>
                <a:grpSpLocks noChangeAspect="1"/>
              </p:cNvGrpSpPr>
              <p:nvPr/>
            </p:nvGrpSpPr>
            <p:grpSpPr>
              <a:xfrm>
                <a:off x="2432235" y="597123"/>
                <a:ext cx="3143205" cy="3454787"/>
                <a:chOff x="2489039" y="488493"/>
                <a:chExt cx="3929028" cy="4318494"/>
              </a:xfrm>
            </p:grpSpPr>
            <p:sp>
              <p:nvSpPr>
                <p:cNvPr id="46" name="TextBox 34"/>
                <p:cNvSpPr txBox="1">
                  <a:spLocks noChangeArrowheads="1"/>
                </p:cNvSpPr>
                <p:nvPr/>
              </p:nvSpPr>
              <p:spPr bwMode="auto">
                <a:xfrm rot="1080000">
                  <a:off x="2579931" y="1911947"/>
                  <a:ext cx="851572" cy="401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Breast</a:t>
                  </a:r>
                </a:p>
              </p:txBody>
            </p:sp>
            <p:sp>
              <p:nvSpPr>
                <p:cNvPr id="47" name="TextBox 32"/>
                <p:cNvSpPr txBox="1">
                  <a:spLocks noChangeArrowheads="1"/>
                </p:cNvSpPr>
                <p:nvPr/>
              </p:nvSpPr>
              <p:spPr bwMode="auto">
                <a:xfrm rot="20520000">
                  <a:off x="5744747" y="1959617"/>
                  <a:ext cx="673320" cy="401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Lung</a:t>
                  </a:r>
                  <a:endParaRPr lang="en-US" sz="2400" dirty="0">
                    <a:solidFill>
                      <a:srgbClr val="163F76"/>
                    </a:solidFill>
                    <a:latin typeface="Gill Sans"/>
                    <a:ea typeface="Gill Sans"/>
                    <a:cs typeface="Gill Sans"/>
                  </a:endParaRPr>
                </a:p>
              </p:txBody>
            </p:sp>
            <p:sp>
              <p:nvSpPr>
                <p:cNvPr id="48" name="TextBox 30"/>
                <p:cNvSpPr txBox="1">
                  <a:spLocks noChangeArrowheads="1"/>
                </p:cNvSpPr>
                <p:nvPr/>
              </p:nvSpPr>
              <p:spPr bwMode="auto">
                <a:xfrm rot="3240000">
                  <a:off x="3141932" y="1020402"/>
                  <a:ext cx="1135580" cy="722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 Gastro</a:t>
                  </a:r>
                </a:p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Intestinal</a:t>
                  </a:r>
                  <a:endParaRPr lang="en-US" sz="2400" dirty="0">
                    <a:solidFill>
                      <a:srgbClr val="163F76"/>
                    </a:solidFill>
                    <a:latin typeface="Gill Sans"/>
                    <a:ea typeface="Gill Sans"/>
                    <a:cs typeface="Gill Sans"/>
                  </a:endParaRPr>
                </a:p>
              </p:txBody>
            </p:sp>
            <p:sp>
              <p:nvSpPr>
                <p:cNvPr id="49" name="TextBox 48"/>
                <p:cNvSpPr txBox="1">
                  <a:spLocks noChangeArrowheads="1"/>
                </p:cNvSpPr>
                <p:nvPr/>
              </p:nvSpPr>
              <p:spPr bwMode="auto">
                <a:xfrm rot="18360000">
                  <a:off x="4330507" y="1442384"/>
                  <a:ext cx="1709782" cy="401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Hematological</a:t>
                  </a:r>
                </a:p>
              </p:txBody>
            </p:sp>
            <p:sp>
              <p:nvSpPr>
                <p:cNvPr id="50" name="TextBox 2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811894" y="923899"/>
                  <a:ext cx="1272077" cy="401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Melanoma</a:t>
                  </a:r>
                </a:p>
              </p:txBody>
            </p:sp>
            <p:sp>
              <p:nvSpPr>
                <p:cNvPr id="51" name="TextBox 2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174459" y="4244551"/>
                  <a:ext cx="723606" cy="401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Brain</a:t>
                  </a:r>
                </a:p>
              </p:txBody>
            </p:sp>
            <p:sp>
              <p:nvSpPr>
                <p:cNvPr id="52" name="TextBox 21"/>
                <p:cNvSpPr txBox="1">
                  <a:spLocks noChangeArrowheads="1"/>
                </p:cNvSpPr>
                <p:nvPr/>
              </p:nvSpPr>
              <p:spPr bwMode="auto">
                <a:xfrm rot="20520000">
                  <a:off x="2489039" y="2905640"/>
                  <a:ext cx="1265812" cy="401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Urological</a:t>
                  </a:r>
                </a:p>
              </p:txBody>
            </p:sp>
            <p:sp>
              <p:nvSpPr>
                <p:cNvPr id="53" name="TextBox 18"/>
                <p:cNvSpPr txBox="1">
                  <a:spLocks noChangeArrowheads="1"/>
                </p:cNvSpPr>
                <p:nvPr/>
              </p:nvSpPr>
              <p:spPr bwMode="auto">
                <a:xfrm rot="3240000">
                  <a:off x="4963470" y="3784902"/>
                  <a:ext cx="1081634" cy="401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rgbClr val="163F76"/>
                      </a:solidFill>
                      <a:latin typeface="Gill Sans"/>
                      <a:ea typeface="Gill Sans"/>
                      <a:cs typeface="Gill Sans"/>
                    </a:rPr>
                    <a:t>Sarcoma</a:t>
                  </a:r>
                  <a:endParaRPr lang="en-US" sz="2400" dirty="0">
                    <a:solidFill>
                      <a:srgbClr val="163F76"/>
                    </a:solidFill>
                    <a:latin typeface="Gill Sans"/>
                    <a:ea typeface="Gill Sans"/>
                    <a:cs typeface="Gill Sans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058319" y="1865662"/>
                <a:ext cx="1996502" cy="6420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>
                        <a:alpha val="38000"/>
                      </a:srgbClr>
                    </a:solidFill>
                    <a:latin typeface="Gill Sans"/>
                    <a:ea typeface=""/>
                    <a:cs typeface="Gill Sans"/>
                  </a:rPr>
                  <a:t>Phase 1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552294" y="5085184"/>
              <a:ext cx="205215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Jayesh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Desai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1760" y="5063078"/>
              <a:ext cx="1398784" cy="892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Danny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Rischin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Ben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Soloman</a:t>
              </a:r>
              <a:endPara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            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Hui</a:t>
              </a: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r>
                <a:rPr lang="en-US" sz="13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Gan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"/>
                  <a:ea typeface=""/>
                  <a:cs typeface="Gill Sans"/>
                </a:rPr>
                <a:t> 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ea typeface="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pic>
        <p:nvPicPr>
          <p:cNvPr id="8" name="Picture 7" descr="C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26" y="187639"/>
            <a:ext cx="1820022" cy="79199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0800" y="71438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AU" sz="3200" b="1">
              <a:solidFill>
                <a:srgbClr val="376092"/>
              </a:solidFill>
              <a:ea typeface=""/>
              <a:cs typeface="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384175"/>
            <a:ext cx="8229600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E46C0A"/>
                </a:solidFill>
              </a:rPr>
              <a:t>Preclinical expertise 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E46C0A"/>
                </a:solidFill>
              </a:rPr>
              <a:t>and support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5" name="Octagon 4"/>
          <p:cNvSpPr>
            <a:spLocks noChangeAspect="1"/>
          </p:cNvSpPr>
          <p:nvPr/>
        </p:nvSpPr>
        <p:spPr>
          <a:xfrm rot="20220000">
            <a:off x="2683620" y="1219200"/>
            <a:ext cx="4791075" cy="4787900"/>
          </a:xfrm>
          <a:prstGeom prst="octagon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348038"/>
            <a:ext cx="17843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 Jane </a:t>
            </a:r>
            <a:r>
              <a:rPr lang="en-US" sz="1400" dirty="0" err="1">
                <a:solidFill>
                  <a:srgbClr val="7F7F7F"/>
                </a:solidFill>
                <a:latin typeface="Calibri"/>
                <a:ea typeface=""/>
                <a:cs typeface=""/>
              </a:rPr>
              <a:t>Visvader</a:t>
            </a: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6600"/>
                </a:solidFill>
                <a:latin typeface="Calibri"/>
                <a:ea typeface=""/>
                <a:cs typeface=""/>
              </a:rPr>
              <a:t> 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Geoff Lindeman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  Ian Campbell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Robin Anderson</a:t>
            </a:r>
            <a:endParaRPr lang="en-US" sz="1400" dirty="0">
              <a:solidFill>
                <a:srgbClr val="7F7F7F"/>
              </a:solidFill>
              <a:latin typeface="Calibri"/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              </a:t>
            </a:r>
            <a:r>
              <a:rPr lang="en-US" sz="1400" dirty="0" err="1">
                <a:solidFill>
                  <a:srgbClr val="7F7F7F"/>
                </a:solidFill>
                <a:latin typeface="Calibri"/>
                <a:ea typeface=""/>
                <a:cs typeface=""/>
              </a:rPr>
              <a:t>Sherene</a:t>
            </a: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</a:t>
            </a:r>
            <a:r>
              <a:rPr lang="en-US" sz="1400" dirty="0" err="1">
                <a:solidFill>
                  <a:srgbClr val="7F7F7F"/>
                </a:solidFill>
                <a:latin typeface="Calibri"/>
                <a:ea typeface=""/>
                <a:cs typeface=""/>
              </a:rPr>
              <a:t>Loi</a:t>
            </a: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920" y="1603375"/>
            <a:ext cx="1992312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                Tony Burgess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        Matthias Ernst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      Wayne Phillips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        Rob Ramsay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     Oliver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Sieber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John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Mariadason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    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Jayesh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Desai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78935" y="3494088"/>
            <a:ext cx="22955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Neil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Watkins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Ben Solomon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Tom John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Marie-</a:t>
            </a:r>
            <a:r>
              <a:rPr lang="en-US" sz="1400" dirty="0" err="1" smtClean="0">
                <a:solidFill>
                  <a:srgbClr val="7F7F7F"/>
                </a:solidFill>
                <a:ea typeface=""/>
                <a:cs typeface=""/>
              </a:rPr>
              <a:t>Liesse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7F7F7F"/>
                </a:solidFill>
                <a:ea typeface=""/>
                <a:cs typeface=""/>
              </a:rPr>
              <a:t>Asselin-Labat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    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92057" y="1457653"/>
            <a:ext cx="20351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Andrew Roberts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Nick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Nicola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Warren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Alexander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David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Huang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Andreas </a:t>
            </a:r>
            <a:r>
              <a:rPr lang="en-US" sz="1400" dirty="0" err="1">
                <a:solidFill>
                  <a:srgbClr val="7F7F7F"/>
                </a:solidFill>
                <a:ea typeface=""/>
                <a:cs typeface=""/>
              </a:rPr>
              <a:t>Strasser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  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Kylie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Mason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   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Ricky </a:t>
            </a:r>
            <a:r>
              <a:rPr lang="en-US" sz="1400" dirty="0" err="1" smtClean="0">
                <a:solidFill>
                  <a:srgbClr val="7F7F7F"/>
                </a:solidFill>
                <a:ea typeface=""/>
                <a:cs typeface=""/>
              </a:rPr>
              <a:t>Johnstone</a:t>
            </a:r>
            <a:endParaRPr lang="en-US" sz="1400" dirty="0" smtClean="0">
              <a:solidFill>
                <a:srgbClr val="7F7F7F"/>
              </a:solidFill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	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  Mark Dawson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01270" y="277813"/>
            <a:ext cx="17256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Grant McArthur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Jonathan </a:t>
            </a:r>
            <a:r>
              <a:rPr lang="en-US" sz="1400" dirty="0" err="1">
                <a:solidFill>
                  <a:srgbClr val="7F7F7F"/>
                </a:solidFill>
                <a:ea typeface=""/>
                <a:cs typeface=""/>
              </a:rPr>
              <a:t>Cebon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Mark </a:t>
            </a:r>
            <a:r>
              <a:rPr lang="en-US" sz="1400" dirty="0" err="1" smtClean="0">
                <a:solidFill>
                  <a:srgbClr val="7F7F7F"/>
                </a:solidFill>
                <a:ea typeface=""/>
                <a:cs typeface=""/>
              </a:rPr>
              <a:t>Shackleton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6645" y="6137275"/>
            <a:ext cx="21764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7F7F7F"/>
                </a:solidFill>
                <a:ea typeface=""/>
                <a:cs typeface=""/>
              </a:rPr>
              <a:t>Terry Johns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7F7F7F"/>
                </a:solidFill>
                <a:ea typeface=""/>
                <a:cs typeface=""/>
              </a:rPr>
              <a:t>Mark Rosenthal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7F7F7F"/>
                </a:solidFill>
                <a:ea typeface=""/>
                <a:cs typeface=""/>
              </a:rPr>
              <a:t>Richard Shaffery</a:t>
            </a:r>
          </a:p>
        </p:txBody>
      </p:sp>
      <p:sp>
        <p:nvSpPr>
          <p:cNvPr id="14" name="TextBox 68"/>
          <p:cNvSpPr txBox="1">
            <a:spLocks noChangeArrowheads="1"/>
          </p:cNvSpPr>
          <p:nvPr/>
        </p:nvSpPr>
        <p:spPr bwMode="auto">
          <a:xfrm>
            <a:off x="6355507" y="121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ea typeface=""/>
              <a:cs typeface=""/>
            </a:endParaRPr>
          </a:p>
        </p:txBody>
      </p:sp>
      <p:sp>
        <p:nvSpPr>
          <p:cNvPr id="15" name="TextBox 65"/>
          <p:cNvSpPr txBox="1">
            <a:spLocks noChangeArrowheads="1"/>
          </p:cNvSpPr>
          <p:nvPr/>
        </p:nvSpPr>
        <p:spPr bwMode="auto">
          <a:xfrm>
            <a:off x="4371132" y="3144838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ea typeface=""/>
              <a:cs typeface="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3832" y="4778375"/>
            <a:ext cx="13525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  David </a:t>
            </a:r>
            <a:r>
              <a:rPr lang="en-US" sz="1400" dirty="0" err="1">
                <a:solidFill>
                  <a:srgbClr val="7F7F7F"/>
                </a:solidFill>
                <a:latin typeface="Calibri"/>
                <a:ea typeface=""/>
                <a:cs typeface=""/>
              </a:rPr>
              <a:t>Bowtell</a:t>
            </a: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 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"/>
                <a:cs typeface=""/>
              </a:rPr>
              <a:t>  Claire Scott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Wayne Phillips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7F7F7F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7" name="TextBox 63"/>
          <p:cNvSpPr txBox="1">
            <a:spLocks noChangeArrowheads="1"/>
          </p:cNvSpPr>
          <p:nvPr/>
        </p:nvSpPr>
        <p:spPr bwMode="auto">
          <a:xfrm>
            <a:off x="4371132" y="49784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ea typeface=""/>
              <a:cs typeface=""/>
            </a:endParaRPr>
          </a:p>
        </p:txBody>
      </p:sp>
      <p:sp>
        <p:nvSpPr>
          <p:cNvPr id="18" name="TextBox 64"/>
          <p:cNvSpPr txBox="1">
            <a:spLocks noChangeArrowheads="1"/>
          </p:cNvSpPr>
          <p:nvPr/>
        </p:nvSpPr>
        <p:spPr bwMode="auto">
          <a:xfrm>
            <a:off x="6415832" y="4575175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ea typeface=""/>
              <a:cs typeface="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2220" y="4841875"/>
            <a:ext cx="17256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Gail </a:t>
            </a:r>
            <a:r>
              <a:rPr lang="en-US" sz="1400" dirty="0" err="1">
                <a:solidFill>
                  <a:srgbClr val="7F7F7F"/>
                </a:solidFill>
                <a:ea typeface=""/>
                <a:cs typeface=""/>
              </a:rPr>
              <a:t>Risbridger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Patrick </a:t>
            </a:r>
            <a:r>
              <a:rPr lang="en-US" sz="1400" dirty="0" err="1" smtClean="0">
                <a:solidFill>
                  <a:srgbClr val="7F7F7F"/>
                </a:solidFill>
                <a:ea typeface=""/>
                <a:cs typeface=""/>
              </a:rPr>
              <a:t>Humbert</a:t>
            </a:r>
            <a:endParaRPr lang="en-US" sz="1400" dirty="0" smtClean="0">
              <a:solidFill>
                <a:srgbClr val="7F7F7F"/>
              </a:solidFill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           Lisa Horvath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               </a:t>
            </a:r>
            <a:r>
              <a:rPr lang="en-US" sz="1400" dirty="0" smtClean="0">
                <a:solidFill>
                  <a:srgbClr val="7F7F7F"/>
                </a:solidFill>
                <a:ea typeface=""/>
                <a:cs typeface=""/>
              </a:rPr>
              <a:t>   </a:t>
            </a:r>
            <a:r>
              <a:rPr lang="en-US" sz="1400" dirty="0" err="1">
                <a:solidFill>
                  <a:srgbClr val="7F7F7F"/>
                </a:solidFill>
                <a:ea typeface=""/>
                <a:cs typeface=""/>
              </a:rPr>
              <a:t>Ygal</a:t>
            </a:r>
            <a:r>
              <a:rPr lang="en-US" sz="1400" dirty="0">
                <a:solidFill>
                  <a:srgbClr val="7F7F7F"/>
                </a:solidFill>
                <a:ea typeface=""/>
                <a:cs typeface=""/>
              </a:rPr>
              <a:t> </a:t>
            </a:r>
            <a:r>
              <a:rPr lang="en-US" sz="1400" dirty="0" err="1">
                <a:solidFill>
                  <a:srgbClr val="7F7F7F"/>
                </a:solidFill>
                <a:ea typeface=""/>
                <a:cs typeface=""/>
              </a:rPr>
              <a:t>Haupt</a:t>
            </a: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F7F7F"/>
              </a:solidFill>
              <a:ea typeface=""/>
              <a:cs typeface="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474070" y="998538"/>
            <a:ext cx="5184775" cy="5162550"/>
            <a:chOff x="2716585" y="883491"/>
            <a:chExt cx="5184616" cy="5163916"/>
          </a:xfrm>
        </p:grpSpPr>
        <p:sp>
          <p:nvSpPr>
            <p:cNvPr id="23" name="TextBox 36"/>
            <p:cNvSpPr txBox="1">
              <a:spLocks noChangeArrowheads="1"/>
            </p:cNvSpPr>
            <p:nvPr/>
          </p:nvSpPr>
          <p:spPr bwMode="auto">
            <a:xfrm>
              <a:off x="2716585" y="3285222"/>
              <a:ext cx="9797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Breast</a:t>
              </a:r>
            </a:p>
          </p:txBody>
        </p:sp>
        <p:sp>
          <p:nvSpPr>
            <p:cNvPr id="24" name="TextBox 47"/>
            <p:cNvSpPr txBox="1">
              <a:spLocks noChangeArrowheads="1"/>
            </p:cNvSpPr>
            <p:nvPr/>
          </p:nvSpPr>
          <p:spPr bwMode="auto">
            <a:xfrm>
              <a:off x="7126530" y="3196322"/>
              <a:ext cx="7746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Lung</a:t>
              </a:r>
            </a:p>
          </p:txBody>
        </p:sp>
        <p:sp>
          <p:nvSpPr>
            <p:cNvPr id="25" name="TextBox 48"/>
            <p:cNvSpPr txBox="1">
              <a:spLocks noChangeArrowheads="1"/>
            </p:cNvSpPr>
            <p:nvPr/>
          </p:nvSpPr>
          <p:spPr bwMode="auto">
            <a:xfrm rot="2700000">
              <a:off x="3145131" y="2181390"/>
              <a:ext cx="21611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Gastrointestinal</a:t>
              </a:r>
            </a:p>
          </p:txBody>
        </p:sp>
        <p:sp>
          <p:nvSpPr>
            <p:cNvPr id="26" name="TextBox 49"/>
            <p:cNvSpPr txBox="1">
              <a:spLocks noChangeArrowheads="1"/>
            </p:cNvSpPr>
            <p:nvPr/>
          </p:nvSpPr>
          <p:spPr bwMode="auto">
            <a:xfrm rot="-2700000">
              <a:off x="5432493" y="2142322"/>
              <a:ext cx="1967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Hematological</a:t>
              </a:r>
            </a:p>
          </p:txBody>
        </p:sp>
        <p:sp>
          <p:nvSpPr>
            <p:cNvPr id="27" name="TextBox 50"/>
            <p:cNvSpPr txBox="1">
              <a:spLocks noChangeArrowheads="1"/>
            </p:cNvSpPr>
            <p:nvPr/>
          </p:nvSpPr>
          <p:spPr bwMode="auto">
            <a:xfrm rot="-5400000">
              <a:off x="4538238" y="1384439"/>
              <a:ext cx="14635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Melanoma</a:t>
              </a:r>
            </a:p>
          </p:txBody>
        </p:sp>
        <p:sp>
          <p:nvSpPr>
            <p:cNvPr id="28" name="TextBox 51"/>
            <p:cNvSpPr txBox="1">
              <a:spLocks noChangeArrowheads="1"/>
            </p:cNvSpPr>
            <p:nvPr/>
          </p:nvSpPr>
          <p:spPr bwMode="auto">
            <a:xfrm rot="-5400000">
              <a:off x="4910255" y="5400309"/>
              <a:ext cx="8325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Brain</a:t>
              </a:r>
            </a:p>
          </p:txBody>
        </p:sp>
        <p:sp>
          <p:nvSpPr>
            <p:cNvPr id="29" name="TextBox 52"/>
            <p:cNvSpPr txBox="1">
              <a:spLocks noChangeArrowheads="1"/>
            </p:cNvSpPr>
            <p:nvPr/>
          </p:nvSpPr>
          <p:spPr bwMode="auto">
            <a:xfrm rot="-2700000">
              <a:off x="3279136" y="4586069"/>
              <a:ext cx="1456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Urological</a:t>
              </a:r>
            </a:p>
          </p:txBody>
        </p:sp>
        <p:sp>
          <p:nvSpPr>
            <p:cNvPr id="30" name="TextBox 53"/>
            <p:cNvSpPr txBox="1">
              <a:spLocks noChangeArrowheads="1"/>
            </p:cNvSpPr>
            <p:nvPr/>
          </p:nvSpPr>
          <p:spPr bwMode="auto">
            <a:xfrm rot="2700000">
              <a:off x="5552939" y="4378523"/>
              <a:ext cx="1922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163F76"/>
                  </a:solidFill>
                  <a:latin typeface="Gill Sans"/>
                  <a:ea typeface="Gill Sans"/>
                  <a:cs typeface="Gill Sans"/>
                </a:rPr>
                <a:t>Gynecological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722" y="3043627"/>
              <a:ext cx="304527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4F81BD">
                      <a:lumMod val="75000"/>
                      <a:alpha val="38000"/>
                    </a:srgbClr>
                  </a:solidFill>
                  <a:latin typeface="Gill Sans"/>
                  <a:ea typeface=""/>
                  <a:cs typeface="Gill Sans"/>
                </a:rPr>
                <a:t>Preclinical</a:t>
              </a:r>
            </a:p>
          </p:txBody>
        </p:sp>
      </p:grpSp>
      <p:pic>
        <p:nvPicPr>
          <p:cNvPr id="32" name="Picture 31" descr="ATP[1]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4533" r="5799" b="3466"/>
          <a:stretch/>
        </p:blipFill>
        <p:spPr>
          <a:xfrm>
            <a:off x="7223596" y="5492834"/>
            <a:ext cx="1929200" cy="13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1_Office Theme 1">
      <a:dk1>
        <a:srgbClr val="114F8B"/>
      </a:dk1>
      <a:lt1>
        <a:srgbClr val="FFFFFF"/>
      </a:lt1>
      <a:dk2>
        <a:srgbClr val="1C2A49"/>
      </a:dk2>
      <a:lt2>
        <a:srgbClr val="83C3F0"/>
      </a:lt2>
      <a:accent1>
        <a:srgbClr val="7AD4FF"/>
      </a:accent1>
      <a:accent2>
        <a:srgbClr val="C02D4D"/>
      </a:accent2>
      <a:accent3>
        <a:srgbClr val="FFFFFF"/>
      </a:accent3>
      <a:accent4>
        <a:srgbClr val="0D4276"/>
      </a:accent4>
      <a:accent5>
        <a:srgbClr val="BEE6FF"/>
      </a:accent5>
      <a:accent6>
        <a:srgbClr val="AE2845"/>
      </a:accent6>
      <a:hlink>
        <a:srgbClr val="7656A2"/>
      </a:hlink>
      <a:folHlink>
        <a:srgbClr val="9D3E94"/>
      </a:folHlink>
    </a:clrScheme>
    <a:fontScheme name="1_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B05E"/>
            </a:solidFill>
            <a:effectLst/>
            <a:latin typeface="Century Gothic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B05E"/>
            </a:solidFill>
            <a:effectLst/>
            <a:latin typeface="Century Gothic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1_Office Theme 1">
        <a:dk1>
          <a:srgbClr val="114F8B"/>
        </a:dk1>
        <a:lt1>
          <a:srgbClr val="FFFFFF"/>
        </a:lt1>
        <a:dk2>
          <a:srgbClr val="1C2A49"/>
        </a:dk2>
        <a:lt2>
          <a:srgbClr val="83C3F0"/>
        </a:lt2>
        <a:accent1>
          <a:srgbClr val="7AD4FF"/>
        </a:accent1>
        <a:accent2>
          <a:srgbClr val="C02D4D"/>
        </a:accent2>
        <a:accent3>
          <a:srgbClr val="FFFFFF"/>
        </a:accent3>
        <a:accent4>
          <a:srgbClr val="0D4276"/>
        </a:accent4>
        <a:accent5>
          <a:srgbClr val="BEE6FF"/>
        </a:accent5>
        <a:accent6>
          <a:srgbClr val="AE2845"/>
        </a:accent6>
        <a:hlink>
          <a:srgbClr val="7656A2"/>
        </a:hlink>
        <a:folHlink>
          <a:srgbClr val="9D3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1_Office Theme 1">
      <a:dk1>
        <a:srgbClr val="114F8B"/>
      </a:dk1>
      <a:lt1>
        <a:srgbClr val="FFFFFF"/>
      </a:lt1>
      <a:dk2>
        <a:srgbClr val="1C2A49"/>
      </a:dk2>
      <a:lt2>
        <a:srgbClr val="83C3F0"/>
      </a:lt2>
      <a:accent1>
        <a:srgbClr val="7AD4FF"/>
      </a:accent1>
      <a:accent2>
        <a:srgbClr val="C02D4D"/>
      </a:accent2>
      <a:accent3>
        <a:srgbClr val="FFFFFF"/>
      </a:accent3>
      <a:accent4>
        <a:srgbClr val="0D4276"/>
      </a:accent4>
      <a:accent5>
        <a:srgbClr val="BEE6FF"/>
      </a:accent5>
      <a:accent6>
        <a:srgbClr val="AE2845"/>
      </a:accent6>
      <a:hlink>
        <a:srgbClr val="7656A2"/>
      </a:hlink>
      <a:folHlink>
        <a:srgbClr val="9D3E94"/>
      </a:folHlink>
    </a:clrScheme>
    <a:fontScheme name="1_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B05E"/>
            </a:solidFill>
            <a:effectLst/>
            <a:latin typeface="Century Gothic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B05E"/>
            </a:solidFill>
            <a:effectLst/>
            <a:latin typeface="Century Gothic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1_Office Theme 1">
        <a:dk1>
          <a:srgbClr val="114F8B"/>
        </a:dk1>
        <a:lt1>
          <a:srgbClr val="FFFFFF"/>
        </a:lt1>
        <a:dk2>
          <a:srgbClr val="1C2A49"/>
        </a:dk2>
        <a:lt2>
          <a:srgbClr val="83C3F0"/>
        </a:lt2>
        <a:accent1>
          <a:srgbClr val="7AD4FF"/>
        </a:accent1>
        <a:accent2>
          <a:srgbClr val="C02D4D"/>
        </a:accent2>
        <a:accent3>
          <a:srgbClr val="FFFFFF"/>
        </a:accent3>
        <a:accent4>
          <a:srgbClr val="0D4276"/>
        </a:accent4>
        <a:accent5>
          <a:srgbClr val="BEE6FF"/>
        </a:accent5>
        <a:accent6>
          <a:srgbClr val="AE2845"/>
        </a:accent6>
        <a:hlink>
          <a:srgbClr val="7656A2"/>
        </a:hlink>
        <a:folHlink>
          <a:srgbClr val="9D3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TA presentation v19 ECS 2908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24548</TotalTime>
  <Words>1132</Words>
  <Application>Microsoft Macintosh PowerPoint</Application>
  <PresentationFormat>On-screen Show (4:3)</PresentationFormat>
  <Paragraphs>290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Gill Sans</vt:lpstr>
      <vt:lpstr>ＭＳ Ｐゴシック</vt:lpstr>
      <vt:lpstr>News Gothic MT</vt:lpstr>
      <vt:lpstr>Arial</vt:lpstr>
      <vt:lpstr>Arial Narrow</vt:lpstr>
      <vt:lpstr>Calibri</vt:lpstr>
      <vt:lpstr>Wingdings</vt:lpstr>
      <vt:lpstr>Office Theme</vt:lpstr>
      <vt:lpstr>2_Office Theme</vt:lpstr>
      <vt:lpstr>3_Office Theme</vt:lpstr>
      <vt:lpstr>CTA presentation v19 ECS 290813</vt:lpstr>
      <vt:lpstr>PowerPoint Presentation</vt:lpstr>
      <vt:lpstr>Outline</vt:lpstr>
      <vt:lpstr>CTA- Background</vt:lpstr>
      <vt:lpstr>PowerPoint Presentation</vt:lpstr>
      <vt:lpstr>PowerPoint Presentation</vt:lpstr>
      <vt:lpstr>Evolvement of CTA- Phase I Group</vt:lpstr>
      <vt:lpstr>Evolvement of CTA- Phase I Group</vt:lpstr>
      <vt:lpstr>PowerPoint Presentation</vt:lpstr>
      <vt:lpstr>PowerPoint Presentation</vt:lpstr>
      <vt:lpstr>PowerPoint Presentation</vt:lpstr>
      <vt:lpstr>PowerPoint Presentation</vt:lpstr>
      <vt:lpstr>Key Projects/Initiatives</vt:lpstr>
      <vt:lpstr>Next Steps</vt:lpstr>
      <vt:lpstr>Summary: Value of Collaboration?</vt:lpstr>
      <vt:lpstr>Summary: Value of Collaboration?</vt:lpstr>
      <vt:lpstr>Summary: Value of Collaboration?</vt:lpstr>
    </vt:vector>
  </TitlesOfParts>
  <Company>UNIMELB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Melbourne University / Ventana collaboration</dc:title>
  <dc:creator>MDHS</dc:creator>
  <cp:lastModifiedBy>Jayesh Desai</cp:lastModifiedBy>
  <cp:revision>399</cp:revision>
  <cp:lastPrinted>2012-02-24T02:56:19Z</cp:lastPrinted>
  <dcterms:created xsi:type="dcterms:W3CDTF">2012-02-17T17:49:42Z</dcterms:created>
  <dcterms:modified xsi:type="dcterms:W3CDTF">2017-03-22T19:34:33Z</dcterms:modified>
</cp:coreProperties>
</file>