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0" r:id="rId3"/>
    <p:sldId id="262" r:id="rId4"/>
    <p:sldId id="264" r:id="rId5"/>
    <p:sldId id="261" r:id="rId6"/>
    <p:sldId id="265" r:id="rId7"/>
    <p:sldId id="266" r:id="rId8"/>
    <p:sldId id="268" r:id="rId9"/>
    <p:sldId id="267" r:id="rId10"/>
    <p:sldId id="270" r:id="rId11"/>
    <p:sldId id="271" r:id="rId12"/>
    <p:sldId id="272" r:id="rId13"/>
    <p:sldId id="274" r:id="rId14"/>
    <p:sldId id="275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DE59E-1FB7-4577-97BF-7AB20EEFCF9E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3E4D0-4520-454E-B86E-54EF032EBD6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98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760E903-F6B9-4AD2-B140-72FDC781A1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3971E5F-F2B2-41B3-AF1E-F1DAD4DEB2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E3CB132D-E9E8-4E63-990D-0EF440F5D9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31A079-20CC-4BBE-88E5-6BD466D4AC00}" type="slidenum">
              <a:rPr lang="en-AU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AU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934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3DA727B-63BA-4562-A85E-0BE28AFC49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FB9D5E7D-57D7-4C81-B7B0-98E4193E20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B182049-09D9-4CD5-9C3E-0D937F1C4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ACF055-E5FA-4E15-B626-0FAE5C720982}" type="slidenum">
              <a:rPr lang="en-AU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AU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10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23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5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283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8189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751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37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6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046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740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59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963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78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582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16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52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21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9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FD2D75-B081-49AD-97DD-E69FE8289BE5}" type="datetimeFigureOut">
              <a:rPr lang="en-AU" smtClean="0"/>
              <a:t>20/03/2018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91E3AA-6A4E-48B0-8FBA-62B75ACD57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583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FCA6-0D8C-4C9E-8418-77D4E0E00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400" b="1" dirty="0"/>
              <a:t>Clinical trial access to regional, rural and rare cancer patients using telehealth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5CF75-0141-4ADE-89B3-C06C0E0CC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3100" b="1" dirty="0"/>
              <a:t>Professor Sabe Sabesan</a:t>
            </a:r>
          </a:p>
          <a:p>
            <a:r>
              <a:rPr lang="en-AU" b="1" dirty="0"/>
              <a:t>Director of Medical Oncology, Townsville Cancer Centre</a:t>
            </a:r>
          </a:p>
          <a:p>
            <a:r>
              <a:rPr lang="en-AU" b="1" dirty="0"/>
              <a:t>&amp;</a:t>
            </a:r>
          </a:p>
          <a:p>
            <a:r>
              <a:rPr lang="en-AU" b="1" dirty="0"/>
              <a:t>Australian Institute of Tropical Health and Medicine</a:t>
            </a:r>
          </a:p>
          <a:p>
            <a:r>
              <a:rPr lang="en-AU" b="1" dirty="0"/>
              <a:t>James Cook University, Townsville</a:t>
            </a:r>
          </a:p>
        </p:txBody>
      </p:sp>
      <p:pic>
        <p:nvPicPr>
          <p:cNvPr id="4" name="Picture 9" descr="JCU_Logo.jpg">
            <a:extLst>
              <a:ext uri="{FF2B5EF4-FFF2-40B4-BE49-F238E27FC236}">
                <a16:creationId xmlns:a16="http://schemas.microsoft.com/office/drawing/2014/main" id="{00CCB33C-EEDC-43AF-BD8A-49E59B899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888" y="6021388"/>
            <a:ext cx="30591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Townsville Hospital and Health Service">
            <a:extLst>
              <a:ext uri="{FF2B5EF4-FFF2-40B4-BE49-F238E27FC236}">
                <a16:creationId xmlns:a16="http://schemas.microsoft.com/office/drawing/2014/main" id="{51B221C4-398B-4142-ACBA-423951C4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011863"/>
            <a:ext cx="6062663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5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334ED2BE-CA18-46B5-97FE-B80A4F5F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13" y="411385"/>
            <a:ext cx="7921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1" dirty="0">
                <a:latin typeface="Calibri" panose="020F0502020204030204" pitchFamily="34" charset="0"/>
                <a:ea typeface="MS PGothic" panose="020B0600070205080204" pitchFamily="34" charset="-128"/>
              </a:rPr>
              <a:t>Ethical and safe conduct of clinical trials using this model requires that the following aspects are considered and addressed by implementation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33A59-DA2B-4C46-9934-53F55A31557D}"/>
              </a:ext>
            </a:extLst>
          </p:cNvPr>
          <p:cNvSpPr txBox="1"/>
          <p:nvPr/>
        </p:nvSpPr>
        <p:spPr>
          <a:xfrm>
            <a:off x="4236150" y="1906805"/>
            <a:ext cx="4103687" cy="4800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eaLnBrk="1" hangingPunct="1">
              <a:buFontTx/>
              <a:buAutoNum type="arabicParenBoth"/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Selection of satellite sites and suitable trials including accreditation of sites, supervision plans and site visits</a:t>
            </a:r>
          </a:p>
          <a:p>
            <a:pPr eaLnBrk="1" hangingPunct="1">
              <a:buFontTx/>
              <a:buAutoNum type="arabicParenBoth"/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(2) Work force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(3) Good clinical practice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(4) Roles and responsibilities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(5) Training for individual staff, site initiation meetings and trial updates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(6) Technology and support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(7) Participant screening and recruitment</a:t>
            </a: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Obtaining participant consent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DE8BF-B273-467C-8D2A-C940DE349A04}"/>
              </a:ext>
            </a:extLst>
          </p:cNvPr>
          <p:cNvSpPr txBox="1"/>
          <p:nvPr/>
        </p:nvSpPr>
        <p:spPr>
          <a:xfrm>
            <a:off x="8421623" y="1907948"/>
            <a:ext cx="3518663" cy="4246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(8) Medication handling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(9) Managing and reporting serious adverse events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(10) Patient reported outcomes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(11) Documentation and reporting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(12) </a:t>
            </a:r>
            <a:r>
              <a:rPr lang="en-AU" altLang="en-US" b="1" dirty="0">
                <a:latin typeface="Calibri" pitchFamily="34" charset="0"/>
                <a:ea typeface="MS PGothic" pitchFamily="34" charset="-128"/>
              </a:rPr>
              <a:t>Financial considerations</a:t>
            </a:r>
          </a:p>
          <a:p>
            <a:pPr eaLnBrk="1" hangingPunct="1">
              <a:defRPr/>
            </a:pPr>
            <a:endParaRPr lang="en-AU" altLang="en-US" dirty="0">
              <a:latin typeface="Calibri" pitchFamily="34" charset="0"/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(13) Regulatory considerations, Indemnity, </a:t>
            </a: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Insurance and </a:t>
            </a:r>
          </a:p>
          <a:p>
            <a:pPr eaLnBrk="1" hangingPunct="1">
              <a:defRPr/>
            </a:pPr>
            <a:r>
              <a:rPr lang="en-AU" altLang="en-US" dirty="0">
                <a:latin typeface="Calibri" pitchFamily="34" charset="0"/>
                <a:ea typeface="MS PGothic" pitchFamily="34" charset="-128"/>
              </a:rPr>
              <a:t>clinical trial agreements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189A7-1E20-4D94-BB0B-A732DB74DEE9}"/>
              </a:ext>
            </a:extLst>
          </p:cNvPr>
          <p:cNvSpPr txBox="1"/>
          <p:nvPr/>
        </p:nvSpPr>
        <p:spPr>
          <a:xfrm>
            <a:off x="4236150" y="1158414"/>
            <a:ext cx="77041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  <a:cs typeface="Arial" charset="0"/>
              </a:rPr>
              <a:t>Primary site is the coordinating site and remunerated accordingly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9D68B3A-CEC2-4A9B-B765-9C961E7B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8" y="115082"/>
            <a:ext cx="3567548" cy="674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26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996C8EE-85FF-4CEF-B6C1-DA19AF5F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265113"/>
            <a:ext cx="7848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800" b="1" u="sng" dirty="0">
                <a:latin typeface="Calibri" panose="020F0502020204030204" pitchFamily="34" charset="0"/>
                <a:ea typeface="MS PGothic" panose="020B0600070205080204" pitchFamily="34" charset="-128"/>
              </a:rPr>
              <a:t>Implementation at state and national levels</a:t>
            </a:r>
            <a:endParaRPr lang="en-AU" altLang="en-US" sz="2800" u="sng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AU" altLang="en-US" dirty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3F6E349A-BCCF-49ED-B7BB-6DF24E3A1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4" y="981075"/>
            <a:ext cx="7704137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COSA </a:t>
            </a:r>
            <a:r>
              <a:rPr lang="en-AU" altLang="en-US" sz="2000" b="1" dirty="0" err="1">
                <a:solidFill>
                  <a:srgbClr val="FFC000"/>
                </a:solidFill>
              </a:rPr>
              <a:t>Teletrial</a:t>
            </a:r>
            <a:r>
              <a:rPr lang="en-AU" altLang="en-US" sz="2000" b="1" dirty="0">
                <a:solidFill>
                  <a:srgbClr val="FFC000"/>
                </a:solidFill>
              </a:rPr>
              <a:t> Consortium  and steering committee for national implementation</a:t>
            </a:r>
          </a:p>
          <a:p>
            <a:pPr eaLnBrk="1" hangingPunct="1"/>
            <a:r>
              <a:rPr lang="en-AU" altLang="en-US" sz="2000" b="1" dirty="0"/>
              <a:t>Co-Chairs: 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Prof Sabe Sabesan(Townsville) &amp; Prof John Zalcberg (Monash)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(Chantal Gebbie-Project Officer)</a:t>
            </a:r>
          </a:p>
          <a:p>
            <a:pPr eaLnBrk="1" hangingPunct="1"/>
            <a:endParaRPr lang="en-AU" altLang="en-US" sz="2000" b="1" dirty="0">
              <a:solidFill>
                <a:srgbClr val="FFC000"/>
              </a:solidFill>
            </a:endParaRPr>
          </a:p>
          <a:p>
            <a:pPr eaLnBrk="1" hangingPunct="1"/>
            <a:r>
              <a:rPr lang="en-AU" altLang="en-US" dirty="0"/>
              <a:t>Members of the consortium:</a:t>
            </a:r>
          </a:p>
          <a:p>
            <a:pPr eaLnBrk="1" hangingPunct="1"/>
            <a:r>
              <a:rPr lang="en-AU" altLang="en-US" dirty="0"/>
              <a:t>COSA, Medicine Australia and members, Trial groups, Cancer Voices, Rare Cancer Oz, WEHI, </a:t>
            </a:r>
            <a:r>
              <a:rPr lang="en-AU" altLang="en-US" dirty="0" err="1"/>
              <a:t>Garvan</a:t>
            </a:r>
            <a:r>
              <a:rPr lang="en-AU" altLang="en-US" dirty="0"/>
              <a:t>, AITHM, ICON cancer care, St John of God and others.</a:t>
            </a:r>
          </a:p>
          <a:p>
            <a:pPr eaLnBrk="1" hangingPunct="1"/>
            <a:endParaRPr lang="en-AU" altLang="en-US" dirty="0"/>
          </a:p>
          <a:p>
            <a:pPr eaLnBrk="1" hangingPunct="1"/>
            <a:r>
              <a:rPr lang="en-AU" altLang="en-US" dirty="0"/>
              <a:t>Plans are underway: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Victoria: VCCC, Monash and Regional network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Qld: State-wide </a:t>
            </a:r>
            <a:r>
              <a:rPr lang="en-AU" altLang="en-US" sz="2000" b="1" dirty="0" err="1">
                <a:solidFill>
                  <a:srgbClr val="FFC000"/>
                </a:solidFill>
              </a:rPr>
              <a:t>Teletrials</a:t>
            </a:r>
            <a:r>
              <a:rPr lang="en-AU" altLang="en-US" sz="2000" b="1" dirty="0">
                <a:solidFill>
                  <a:srgbClr val="FFC000"/>
                </a:solidFill>
              </a:rPr>
              <a:t> Working group 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                 (State-wide cancer clinical network)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NSW: Westmead/Orange, St Vincent’s/Wagga/Tamworth</a:t>
            </a:r>
          </a:p>
          <a:p>
            <a:pPr eaLnBrk="1" hangingPunct="1"/>
            <a:r>
              <a:rPr lang="en-AU" altLang="en-US" sz="2000" b="1" dirty="0">
                <a:solidFill>
                  <a:srgbClr val="FFC000"/>
                </a:solidFill>
              </a:rPr>
              <a:t>SA: Flinders/Mt Gambier</a:t>
            </a:r>
          </a:p>
          <a:p>
            <a:pPr eaLnBrk="1" hangingPunct="1"/>
            <a:endParaRPr lang="en-AU" altLang="en-US" sz="2000" b="1" dirty="0">
              <a:solidFill>
                <a:srgbClr val="FFC000"/>
              </a:solidFill>
            </a:endParaRPr>
          </a:p>
          <a:p>
            <a:pPr eaLnBrk="1" hangingPunct="1"/>
            <a:r>
              <a:rPr lang="en-AU" altLang="en-US" sz="2000" b="1" dirty="0"/>
              <a:t>Reforms</a:t>
            </a:r>
            <a:r>
              <a:rPr lang="en-AU" altLang="en-US" sz="2000" b="1" dirty="0">
                <a:solidFill>
                  <a:srgbClr val="FFC000"/>
                </a:solidFill>
              </a:rPr>
              <a:t> occurring in SSA, sub-contracts and trial related SOPs </a:t>
            </a:r>
          </a:p>
        </p:txBody>
      </p:sp>
    </p:spTree>
    <p:extLst>
      <p:ext uri="{BB962C8B-B14F-4D97-AF65-F5344CB8AC3E}">
        <p14:creationId xmlns:p14="http://schemas.microsoft.com/office/powerpoint/2010/main" val="316044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>
            <a:extLst>
              <a:ext uri="{FF2B5EF4-FFF2-40B4-BE49-F238E27FC236}">
                <a16:creationId xmlns:a16="http://schemas.microsoft.com/office/drawing/2014/main" id="{6CE1CFE8-441B-4074-95BF-D7AA7D945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83051"/>
              </p:ext>
            </p:extLst>
          </p:nvPr>
        </p:nvGraphicFramePr>
        <p:xfrm>
          <a:off x="1094818" y="200024"/>
          <a:ext cx="9433482" cy="65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9918700" imgH="6858000" progId="AcroExch.Document.11">
                  <p:embed/>
                </p:oleObj>
              </mc:Choice>
              <mc:Fallback>
                <p:oleObj name="Acrobat Document" r:id="rId3" imgW="9918700" imgH="6858000" progId="AcroExch.Document.11">
                  <p:embed/>
                  <p:pic>
                    <p:nvPicPr>
                      <p:cNvPr id="17410" name="Object 1">
                        <a:extLst>
                          <a:ext uri="{FF2B5EF4-FFF2-40B4-BE49-F238E27FC236}">
                            <a16:creationId xmlns:a16="http://schemas.microsoft.com/office/drawing/2014/main" id="{6CE1CFE8-441B-4074-95BF-D7AA7D945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18" y="200024"/>
                        <a:ext cx="9433482" cy="65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51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>
            <a:extLst>
              <a:ext uri="{FF2B5EF4-FFF2-40B4-BE49-F238E27FC236}">
                <a16:creationId xmlns:a16="http://schemas.microsoft.com/office/drawing/2014/main" id="{AFDE1616-4CBB-44E3-BC5F-472534E6B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825" y="187326"/>
            <a:ext cx="10917767" cy="1185333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123566"/>
                </a:solidFill>
              </a:rPr>
              <a:t>Governance and process Reforms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07E58-AE65-4504-AA3E-684916551D4A}"/>
              </a:ext>
            </a:extLst>
          </p:cNvPr>
          <p:cNvSpPr txBox="1"/>
          <p:nvPr/>
        </p:nvSpPr>
        <p:spPr>
          <a:xfrm>
            <a:off x="631825" y="1600200"/>
            <a:ext cx="1003007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Queensland Health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Streamlined SSA Form incorporating tele-trial sub form in development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Revision of clinical trials Standard Operating Procedures incorporating Tele-Trials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Medicine Australia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Development of Medicine Australia sub-contract template</a:t>
            </a:r>
          </a:p>
          <a:p>
            <a:endParaRPr lang="en-A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A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COSA </a:t>
            </a:r>
            <a:r>
              <a:rPr lang="en-AU" sz="2400" b="1" dirty="0" err="1">
                <a:solidFill>
                  <a:schemeClr val="accent1">
                    <a:lumMod val="75000"/>
                  </a:schemeClr>
                </a:solidFill>
              </a:rPr>
              <a:t>Teletrials</a:t>
            </a:r>
            <a:r>
              <a:rPr lang="en-AU" sz="2400" b="1" dirty="0">
                <a:solidFill>
                  <a:schemeClr val="accent1">
                    <a:lumMod val="75000"/>
                  </a:schemeClr>
                </a:solidFill>
              </a:rPr>
              <a:t> Departments of Health advisory group</a:t>
            </a:r>
          </a:p>
          <a:p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In principle agreement to adopt uniform processes across Australia</a:t>
            </a:r>
          </a:p>
          <a:p>
            <a:pPr>
              <a:defRPr/>
            </a:pPr>
            <a:endParaRPr lang="en-US" dirty="0">
              <a:solidFill>
                <a:srgbClr val="1235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9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C889DE-2BAE-43C9-8F72-69892B93E43B}"/>
              </a:ext>
            </a:extLst>
          </p:cNvPr>
          <p:cNvSpPr txBox="1"/>
          <p:nvPr/>
        </p:nvSpPr>
        <p:spPr>
          <a:xfrm>
            <a:off x="493776" y="576072"/>
            <a:ext cx="1038758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/>
              <a:t>Progress so far:</a:t>
            </a:r>
          </a:p>
          <a:p>
            <a:endParaRPr lang="en-A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Orange/Dubbo cluster has enrolled three patients already in ASCOLT(AGITG) trial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Pilots---</a:t>
            </a:r>
            <a:r>
              <a:rPr lang="en-AU" dirty="0" err="1"/>
              <a:t>MonarchE</a:t>
            </a:r>
            <a:r>
              <a:rPr lang="en-AU" dirty="0"/>
              <a:t> adjuvant breast cancer phase 3(Ili Lilly) trial in Northern and Gold Coast clusters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  <a:p>
            <a:r>
              <a:rPr lang="en-AU" sz="2400" b="1" dirty="0"/>
              <a:t>How is this model applicable to early phase trials?</a:t>
            </a:r>
          </a:p>
          <a:p>
            <a:endParaRPr lang="en-AU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A tool for making connections with smaller centres who otherwise would not be aware of early phase trials at  larger centres and thus not referring patients for early phase trials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Ability to screen and follow up more patients remotely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Ability to connect with other phase 1 centres and conduct collaborative early phase projects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/>
              <a:t>Ability to establish early phase trial networks/clusters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320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TSV.jpg">
            <a:extLst>
              <a:ext uri="{FF2B5EF4-FFF2-40B4-BE49-F238E27FC236}">
                <a16:creationId xmlns:a16="http://schemas.microsoft.com/office/drawing/2014/main" id="{7DB07872-4553-46A6-9DF4-EA703161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12962"/>
          <a:stretch>
            <a:fillRect/>
          </a:stretch>
        </p:blipFill>
        <p:spPr bwMode="auto">
          <a:xfrm>
            <a:off x="0" y="227118"/>
            <a:ext cx="12192000" cy="639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>
            <a:extLst>
              <a:ext uri="{FF2B5EF4-FFF2-40B4-BE49-F238E27FC236}">
                <a16:creationId xmlns:a16="http://schemas.microsoft.com/office/drawing/2014/main" id="{2DCC5EA2-FF71-4626-943C-14926EB26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5445125"/>
            <a:ext cx="302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Greetings from Townsville</a:t>
            </a:r>
          </a:p>
        </p:txBody>
      </p:sp>
    </p:spTree>
    <p:extLst>
      <p:ext uri="{BB962C8B-B14F-4D97-AF65-F5344CB8AC3E}">
        <p14:creationId xmlns:p14="http://schemas.microsoft.com/office/powerpoint/2010/main" val="384884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6E848-34A3-4C13-A40E-0C0AF1D6132A}"/>
              </a:ext>
            </a:extLst>
          </p:cNvPr>
          <p:cNvSpPr txBox="1"/>
          <p:nvPr/>
        </p:nvSpPr>
        <p:spPr>
          <a:xfrm>
            <a:off x="530352" y="576072"/>
            <a:ext cx="987552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Access to clinical trial is limited for rural, regional and rare cancer patients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sz="2400" dirty="0"/>
              <a:t>Clinical trials are regarded as best management options for cancer patients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AU" sz="2400" dirty="0"/>
              <a:t>Across Australia, rate of enrolment in clinical trials is lower than international recommendations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sz="2400" dirty="0"/>
              <a:t>For rural, regional and rare cancer patients, rate of enrolment is even lower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sz="2400" dirty="0"/>
              <a:t>Main barriers are—availability of trials closer to home, cost and inconvenience of travel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12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2280F082-1ABC-4BAA-BA51-844EE5BA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9700"/>
            <a:ext cx="88646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72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D0CCBBA7-DA0E-4FED-8813-121AE2DF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384176"/>
            <a:ext cx="8064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2000" b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Problem: 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2000" b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Limited access to clinical trials for rural and regional patients</a:t>
            </a:r>
          </a:p>
        </p:txBody>
      </p:sp>
      <p:pic>
        <p:nvPicPr>
          <p:cNvPr id="12291" name="Picture 6" descr="Map of Australia">
            <a:extLst>
              <a:ext uri="{FF2B5EF4-FFF2-40B4-BE49-F238E27FC236}">
                <a16:creationId xmlns:a16="http://schemas.microsoft.com/office/drawing/2014/main" id="{F00B8904-20B8-4649-8EDE-4B2CEEDF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05251"/>
            <a:ext cx="48768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Oval 9">
            <a:extLst>
              <a:ext uri="{FF2B5EF4-FFF2-40B4-BE49-F238E27FC236}">
                <a16:creationId xmlns:a16="http://schemas.microsoft.com/office/drawing/2014/main" id="{11138D1C-9AC0-46CB-926D-4FF99FC3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1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3" name="Oval 10">
            <a:extLst>
              <a:ext uri="{FF2B5EF4-FFF2-40B4-BE49-F238E27FC236}">
                <a16:creationId xmlns:a16="http://schemas.microsoft.com/office/drawing/2014/main" id="{08642797-DD1C-461C-845B-6DD1AE98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715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4" name="Oval 11">
            <a:extLst>
              <a:ext uri="{FF2B5EF4-FFF2-40B4-BE49-F238E27FC236}">
                <a16:creationId xmlns:a16="http://schemas.microsoft.com/office/drawing/2014/main" id="{B816D55F-D411-40E6-AD05-06264557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5943600"/>
            <a:ext cx="1524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5" name="Oval 12">
            <a:extLst>
              <a:ext uri="{FF2B5EF4-FFF2-40B4-BE49-F238E27FC236}">
                <a16:creationId xmlns:a16="http://schemas.microsoft.com/office/drawing/2014/main" id="{DC371A82-6A98-47A1-A6B3-A1D68F9F9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6388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6" name="Oval 13">
            <a:extLst>
              <a:ext uri="{FF2B5EF4-FFF2-40B4-BE49-F238E27FC236}">
                <a16:creationId xmlns:a16="http://schemas.microsoft.com/office/drawing/2014/main" id="{4B456A43-883B-4BEA-AC48-F7890D545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334000"/>
            <a:ext cx="76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7" name="Oval 14">
            <a:extLst>
              <a:ext uri="{FF2B5EF4-FFF2-40B4-BE49-F238E27FC236}">
                <a16:creationId xmlns:a16="http://schemas.microsoft.com/office/drawing/2014/main" id="{D7FC2BC9-2101-4796-A2C4-14FFFA63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029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8" name="Oval 15">
            <a:extLst>
              <a:ext uri="{FF2B5EF4-FFF2-40B4-BE49-F238E27FC236}">
                <a16:creationId xmlns:a16="http://schemas.microsoft.com/office/drawing/2014/main" id="{C809FDE6-4F45-4A6F-BA85-7607F796D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4648200"/>
            <a:ext cx="762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299" name="Oval 16">
            <a:extLst>
              <a:ext uri="{FF2B5EF4-FFF2-40B4-BE49-F238E27FC236}">
                <a16:creationId xmlns:a16="http://schemas.microsoft.com/office/drawing/2014/main" id="{3769A83C-E40C-4411-8937-C1E0024B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300" name="Oval 17">
            <a:extLst>
              <a:ext uri="{FF2B5EF4-FFF2-40B4-BE49-F238E27FC236}">
                <a16:creationId xmlns:a16="http://schemas.microsoft.com/office/drawing/2014/main" id="{F93DD0FB-C7A5-467E-82E3-F9FF73E62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301" name="Oval 18">
            <a:extLst>
              <a:ext uri="{FF2B5EF4-FFF2-40B4-BE49-F238E27FC236}">
                <a16:creationId xmlns:a16="http://schemas.microsoft.com/office/drawing/2014/main" id="{8C15A2A3-8D1D-4F3E-998D-4D34153C4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638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>
              <a:solidFill>
                <a:srgbClr val="FFFFFF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302" name="TextBox 2">
            <a:extLst>
              <a:ext uri="{FF2B5EF4-FFF2-40B4-BE49-F238E27FC236}">
                <a16:creationId xmlns:a16="http://schemas.microsoft.com/office/drawing/2014/main" id="{9C47FEA2-4CCF-4972-B4B9-D15CC531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96001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52538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TILs- Trials in large centres</a:t>
            </a:r>
          </a:p>
        </p:txBody>
      </p:sp>
      <p:sp>
        <p:nvSpPr>
          <p:cNvPr id="16399" name="Footer Placeholder 1">
            <a:extLst>
              <a:ext uri="{FF2B5EF4-FFF2-40B4-BE49-F238E27FC236}">
                <a16:creationId xmlns:a16="http://schemas.microsoft.com/office/drawing/2014/main" id="{BAC41A8F-2CC4-489A-9EC6-882D0531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8077200" y="6356351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AU" altLang="en-US" sz="12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HPRM E16/13533</a:t>
            </a:r>
          </a:p>
        </p:txBody>
      </p:sp>
      <p:sp>
        <p:nvSpPr>
          <p:cNvPr id="15376" name="Slide Number Placeholder 3">
            <a:extLst>
              <a:ext uri="{FF2B5EF4-FFF2-40B4-BE49-F238E27FC236}">
                <a16:creationId xmlns:a16="http://schemas.microsoft.com/office/drawing/2014/main" id="{466EA87F-563D-48D0-BCE9-693FE267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81200" y="6356351"/>
            <a:ext cx="2133600" cy="3651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  <a:latin typeface="Gill Sans MT" panose="020B0502020104020203" pitchFamily="34" charset="0"/>
              </a:defRPr>
            </a:lvl9pPr>
          </a:lstStyle>
          <a:p>
            <a:pPr algn="l" eaLnBrk="1" hangingPunct="1">
              <a:lnSpc>
                <a:spcPct val="60000"/>
              </a:lnSpc>
              <a:spcBef>
                <a:spcPct val="0"/>
              </a:spcBef>
              <a:buClrTx/>
              <a:buFontTx/>
              <a:buNone/>
            </a:pPr>
            <a:fld id="{214A0CE9-B882-41FF-9B1C-09CE6F2F8340}" type="slidenum">
              <a:rPr lang="en-AU" altLang="en-US" sz="170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</a:rPr>
              <a:pPr algn="l" eaLnBrk="1" hangingPunct="1">
                <a:lnSpc>
                  <a:spcPct val="60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AU" altLang="en-US" sz="170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305" name="TextBox 2">
            <a:extLst>
              <a:ext uri="{FF2B5EF4-FFF2-40B4-BE49-F238E27FC236}">
                <a16:creationId xmlns:a16="http://schemas.microsoft.com/office/drawing/2014/main" id="{9871510B-4A9E-4D81-B70A-684F587F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1965326"/>
            <a:ext cx="7561263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2000" b="1">
                <a:latin typeface="Calibri" panose="020F0502020204030204" pitchFamily="34" charset="0"/>
                <a:ea typeface="MS PGothic" panose="020B0600070205080204" pitchFamily="34" charset="-128"/>
              </a:rPr>
              <a:t>Despite advances in technology based care, access to clinical trials for rural and regional patients and for patients with rare cancers(even within a large metro) remains limited for many reasons in Australia and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299319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CC1125-9BB9-4B26-AD3E-DE593DD457CF}"/>
              </a:ext>
            </a:extLst>
          </p:cNvPr>
          <p:cNvSpPr txBox="1"/>
          <p:nvPr/>
        </p:nvSpPr>
        <p:spPr>
          <a:xfrm>
            <a:off x="384048" y="694944"/>
            <a:ext cx="1087221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What do we need to do to improve rate of enrolment and access?</a:t>
            </a:r>
          </a:p>
          <a:p>
            <a:endParaRPr lang="en-AU" sz="2000" dirty="0"/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AU" sz="2000" dirty="0"/>
              <a:t>Enhancing Australian trial capabilities is one of federal and state governments’ priorities:</a:t>
            </a:r>
          </a:p>
          <a:p>
            <a:r>
              <a:rPr lang="en-AU" sz="2000" dirty="0"/>
              <a:t>       Funding                   to improve trial capabilities through training-by NHMRC</a:t>
            </a:r>
          </a:p>
          <a:p>
            <a:r>
              <a:rPr lang="en-AU" sz="2000" dirty="0"/>
              <a:t>                                         to establish Industry growth centres such as MTP connect</a:t>
            </a:r>
          </a:p>
          <a:p>
            <a:r>
              <a:rPr lang="en-AU" sz="2000" dirty="0"/>
              <a:t>                                         other funds for state govts</a:t>
            </a:r>
          </a:p>
          <a:p>
            <a:endParaRPr lang="en-AU" sz="2000" dirty="0"/>
          </a:p>
          <a:p>
            <a:r>
              <a:rPr lang="en-AU" sz="2000" dirty="0"/>
              <a:t>2. Making clinical trials as core business of health services</a:t>
            </a:r>
          </a:p>
          <a:p>
            <a:endParaRPr lang="en-AU" sz="2000" dirty="0"/>
          </a:p>
          <a:p>
            <a:r>
              <a:rPr lang="en-AU" sz="2000" dirty="0"/>
              <a:t>3. Use of telehealth to connect regional and rural sites to major centres and provide trial medications closer to home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141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ap of Australia">
            <a:extLst>
              <a:ext uri="{FF2B5EF4-FFF2-40B4-BE49-F238E27FC236}">
                <a16:creationId xmlns:a16="http://schemas.microsoft.com/office/drawing/2014/main" id="{E0861A4D-2A8F-4EB4-B112-CE3FA0A1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25538"/>
            <a:ext cx="7632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5">
            <a:extLst>
              <a:ext uri="{FF2B5EF4-FFF2-40B4-BE49-F238E27FC236}">
                <a16:creationId xmlns:a16="http://schemas.microsoft.com/office/drawing/2014/main" id="{5F4A2BA2-116B-422B-97C5-BDA57172E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365626"/>
            <a:ext cx="215900" cy="334963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6" name="AutoShape 6">
            <a:extLst>
              <a:ext uri="{FF2B5EF4-FFF2-40B4-BE49-F238E27FC236}">
                <a16:creationId xmlns:a16="http://schemas.microsoft.com/office/drawing/2014/main" id="{95920890-1526-4213-BEB9-487CBC201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4076700"/>
            <a:ext cx="215900" cy="28733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7" name="AutoShape 7">
            <a:extLst>
              <a:ext uri="{FF2B5EF4-FFF2-40B4-BE49-F238E27FC236}">
                <a16:creationId xmlns:a16="http://schemas.microsoft.com/office/drawing/2014/main" id="{F556B356-93C4-4C85-96AD-9FF0A896E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3813" y="3789364"/>
            <a:ext cx="215900" cy="287337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8" name="AutoShape 8">
            <a:extLst>
              <a:ext uri="{FF2B5EF4-FFF2-40B4-BE49-F238E27FC236}">
                <a16:creationId xmlns:a16="http://schemas.microsoft.com/office/drawing/2014/main" id="{CC991E33-17D3-4097-921B-BE8837986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1763" y="3500439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19" name="AutoShape 9">
            <a:extLst>
              <a:ext uri="{FF2B5EF4-FFF2-40B4-BE49-F238E27FC236}">
                <a16:creationId xmlns:a16="http://schemas.microsoft.com/office/drawing/2014/main" id="{C08916E0-EE3E-4232-9E6F-1382A651C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6" y="3068639"/>
            <a:ext cx="252413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0" name="AutoShape 10">
            <a:extLst>
              <a:ext uri="{FF2B5EF4-FFF2-40B4-BE49-F238E27FC236}">
                <a16:creationId xmlns:a16="http://schemas.microsoft.com/office/drawing/2014/main" id="{AA970B2B-269F-434F-8667-C76F44712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301" y="2492376"/>
            <a:ext cx="252413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1" name="AutoShape 11">
            <a:extLst>
              <a:ext uri="{FF2B5EF4-FFF2-40B4-BE49-F238E27FC236}">
                <a16:creationId xmlns:a16="http://schemas.microsoft.com/office/drawing/2014/main" id="{DD3E281F-979E-4885-A174-6DBD2B97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4888" y="2203451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2" name="AutoShape 12">
            <a:extLst>
              <a:ext uri="{FF2B5EF4-FFF2-40B4-BE49-F238E27FC236}">
                <a16:creationId xmlns:a16="http://schemas.microsoft.com/office/drawing/2014/main" id="{E263F7C8-201F-42A8-8EB7-01A5B2CC4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4941889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7CBD8C07-1D12-439B-A434-4C20F55FA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3716339"/>
            <a:ext cx="252413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4" name="AutoShape 14">
            <a:extLst>
              <a:ext uri="{FF2B5EF4-FFF2-40B4-BE49-F238E27FC236}">
                <a16:creationId xmlns:a16="http://schemas.microsoft.com/office/drawing/2014/main" id="{3D4AB7A4-EE5C-4BF2-A31D-70B70A0C8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500439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5" name="AutoShape 15">
            <a:extLst>
              <a:ext uri="{FF2B5EF4-FFF2-40B4-BE49-F238E27FC236}">
                <a16:creationId xmlns:a16="http://schemas.microsoft.com/office/drawing/2014/main" id="{965DCE09-13DB-4D54-BB99-22C1A27E9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2058989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6" name="AutoShape 16">
            <a:extLst>
              <a:ext uri="{FF2B5EF4-FFF2-40B4-BE49-F238E27FC236}">
                <a16:creationId xmlns:a16="http://schemas.microsoft.com/office/drawing/2014/main" id="{58BA6604-AEB7-43EF-A7B9-B2472B3AD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388" y="2636839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7" name="AutoShape 17">
            <a:extLst>
              <a:ext uri="{FF2B5EF4-FFF2-40B4-BE49-F238E27FC236}">
                <a16:creationId xmlns:a16="http://schemas.microsoft.com/office/drawing/2014/main" id="{60126914-9145-4D49-ACB0-8171DF208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2563814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8" name="AutoShape 18">
            <a:extLst>
              <a:ext uri="{FF2B5EF4-FFF2-40B4-BE49-F238E27FC236}">
                <a16:creationId xmlns:a16="http://schemas.microsoft.com/office/drawing/2014/main" id="{17BC9232-271F-4970-A993-86B4877A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863" y="3068639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29" name="AutoShape 19">
            <a:extLst>
              <a:ext uri="{FF2B5EF4-FFF2-40B4-BE49-F238E27FC236}">
                <a16:creationId xmlns:a16="http://schemas.microsoft.com/office/drawing/2014/main" id="{08218F37-D6E2-45CE-A71C-381E352E0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3500439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0" name="AutoShape 20">
            <a:extLst>
              <a:ext uri="{FF2B5EF4-FFF2-40B4-BE49-F238E27FC236}">
                <a16:creationId xmlns:a16="http://schemas.microsoft.com/office/drawing/2014/main" id="{6078F532-ED27-44AD-910D-B230B4AC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3644901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1" name="AutoShape 21">
            <a:extLst>
              <a:ext uri="{FF2B5EF4-FFF2-40B4-BE49-F238E27FC236}">
                <a16:creationId xmlns:a16="http://schemas.microsoft.com/office/drawing/2014/main" id="{BBD28425-A0C3-4F1B-8EA3-379D76BD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1" y="3716339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2" name="AutoShape 22">
            <a:extLst>
              <a:ext uri="{FF2B5EF4-FFF2-40B4-BE49-F238E27FC236}">
                <a16:creationId xmlns:a16="http://schemas.microsoft.com/office/drawing/2014/main" id="{73110F21-4913-4044-8389-5FB3F4AA6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3355976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3" name="AutoShape 23">
            <a:extLst>
              <a:ext uri="{FF2B5EF4-FFF2-40B4-BE49-F238E27FC236}">
                <a16:creationId xmlns:a16="http://schemas.microsoft.com/office/drawing/2014/main" id="{485BB2C1-6F74-4014-ADC5-90C475D94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4076701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4" name="AutoShape 24">
            <a:extLst>
              <a:ext uri="{FF2B5EF4-FFF2-40B4-BE49-F238E27FC236}">
                <a16:creationId xmlns:a16="http://schemas.microsoft.com/office/drawing/2014/main" id="{9FB2D01C-D204-42C4-BFE7-3484A8537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6" y="3644901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5" name="AutoShape 25">
            <a:extLst>
              <a:ext uri="{FF2B5EF4-FFF2-40B4-BE49-F238E27FC236}">
                <a16:creationId xmlns:a16="http://schemas.microsoft.com/office/drawing/2014/main" id="{AAA03022-040C-44B2-B53F-33B58423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4364039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6" name="AutoShape 26">
            <a:extLst>
              <a:ext uri="{FF2B5EF4-FFF2-40B4-BE49-F238E27FC236}">
                <a16:creationId xmlns:a16="http://schemas.microsoft.com/office/drawing/2014/main" id="{8EC5BC70-B4E5-4FAB-A89B-96529AC8F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3571876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7" name="AutoShape 27">
            <a:extLst>
              <a:ext uri="{FF2B5EF4-FFF2-40B4-BE49-F238E27FC236}">
                <a16:creationId xmlns:a16="http://schemas.microsoft.com/office/drawing/2014/main" id="{D32D2CF4-5E4D-400E-9974-6FF6B1CE3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4221164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8" name="AutoShape 28">
            <a:extLst>
              <a:ext uri="{FF2B5EF4-FFF2-40B4-BE49-F238E27FC236}">
                <a16:creationId xmlns:a16="http://schemas.microsoft.com/office/drawing/2014/main" id="{9FFA2297-E0EB-41E5-A6EB-11F2E759E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700589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39" name="AutoShape 29">
            <a:extLst>
              <a:ext uri="{FF2B5EF4-FFF2-40B4-BE49-F238E27FC236}">
                <a16:creationId xmlns:a16="http://schemas.microsoft.com/office/drawing/2014/main" id="{D143E34F-A29E-4D8B-BF71-0E40FB56A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3282951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0" name="AutoShape 30">
            <a:extLst>
              <a:ext uri="{FF2B5EF4-FFF2-40B4-BE49-F238E27FC236}">
                <a16:creationId xmlns:a16="http://schemas.microsoft.com/office/drawing/2014/main" id="{F7EEE223-6AAC-4837-835D-64B8F523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713" y="2781301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1" name="AutoShape 31">
            <a:extLst>
              <a:ext uri="{FF2B5EF4-FFF2-40B4-BE49-F238E27FC236}">
                <a16:creationId xmlns:a16="http://schemas.microsoft.com/office/drawing/2014/main" id="{21008B94-4245-496E-A842-B88C3561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2636839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2" name="AutoShape 32">
            <a:extLst>
              <a:ext uri="{FF2B5EF4-FFF2-40B4-BE49-F238E27FC236}">
                <a16:creationId xmlns:a16="http://schemas.microsoft.com/office/drawing/2014/main" id="{33A167F1-07A7-42D9-B904-526EC095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74889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3" name="AutoShape 33">
            <a:extLst>
              <a:ext uri="{FF2B5EF4-FFF2-40B4-BE49-F238E27FC236}">
                <a16:creationId xmlns:a16="http://schemas.microsoft.com/office/drawing/2014/main" id="{9EC43262-FBDA-425B-BF28-3C809F371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1" y="1412876"/>
            <a:ext cx="252413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4" name="AutoShape 34">
            <a:extLst>
              <a:ext uri="{FF2B5EF4-FFF2-40B4-BE49-F238E27FC236}">
                <a16:creationId xmlns:a16="http://schemas.microsoft.com/office/drawing/2014/main" id="{8D489054-3D47-4C90-A9A3-3261C6490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9138" y="2636839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5" name="Text Box 35">
            <a:extLst>
              <a:ext uri="{FF2B5EF4-FFF2-40B4-BE49-F238E27FC236}">
                <a16:creationId xmlns:a16="http://schemas.microsoft.com/office/drawing/2014/main" id="{05FDB103-27A0-4902-9F96-B89C40AD4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038" y="23018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AU" altLang="en-US" sz="20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Teleoncology</a:t>
            </a:r>
            <a:r>
              <a:rPr lang="en-AU" altLang="en-US" sz="20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enabled clinical trial models (</a:t>
            </a:r>
            <a:r>
              <a:rPr lang="en-AU" altLang="en-US" sz="20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Teletrial</a:t>
            </a:r>
            <a:r>
              <a:rPr lang="en-AU" altLang="en-US" sz="20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model)</a:t>
            </a:r>
          </a:p>
        </p:txBody>
      </p:sp>
      <p:sp>
        <p:nvSpPr>
          <p:cNvPr id="13346" name="AutoShape 37">
            <a:extLst>
              <a:ext uri="{FF2B5EF4-FFF2-40B4-BE49-F238E27FC236}">
                <a16:creationId xmlns:a16="http://schemas.microsoft.com/office/drawing/2014/main" id="{FA53CF7D-860E-458D-B74D-19673ADDF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3500439"/>
            <a:ext cx="252412" cy="288925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7" name="AutoShape 38">
            <a:extLst>
              <a:ext uri="{FF2B5EF4-FFF2-40B4-BE49-F238E27FC236}">
                <a16:creationId xmlns:a16="http://schemas.microsoft.com/office/drawing/2014/main" id="{52560CC1-0CDC-4FE9-8B14-ECEDA557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6113" y="2779714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8" name="AutoShape 39">
            <a:extLst>
              <a:ext uri="{FF2B5EF4-FFF2-40B4-BE49-F238E27FC236}">
                <a16:creationId xmlns:a16="http://schemas.microsoft.com/office/drawing/2014/main" id="{B57C761A-F828-4D52-8EA8-176B69420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013" y="2995614"/>
            <a:ext cx="252412" cy="288925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3349" name="TextBox 1">
            <a:extLst>
              <a:ext uri="{FF2B5EF4-FFF2-40B4-BE49-F238E27FC236}">
                <a16:creationId xmlns:a16="http://schemas.microsoft.com/office/drawing/2014/main" id="{64589692-7C07-43C9-8833-2B7F70CEA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6092825"/>
            <a:ext cx="88931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AU" altLang="en-US" sz="2400" b="1">
                <a:latin typeface="Calibri" panose="020F0502020204030204" pitchFamily="34" charset="0"/>
                <a:ea typeface="MS PGothic" panose="020B0600070205080204" pitchFamily="34" charset="-128"/>
              </a:rPr>
              <a:t>Interconnected clinical trial systems/networks linked by telehealth</a:t>
            </a:r>
          </a:p>
        </p:txBody>
      </p:sp>
    </p:spTree>
    <p:extLst>
      <p:ext uri="{BB962C8B-B14F-4D97-AF65-F5344CB8AC3E}">
        <p14:creationId xmlns:p14="http://schemas.microsoft.com/office/powerpoint/2010/main" val="25285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6BD696-77B2-48A9-98C2-422E96EAE0C0}"/>
              </a:ext>
            </a:extLst>
          </p:cNvPr>
          <p:cNvSpPr txBox="1"/>
          <p:nvPr/>
        </p:nvSpPr>
        <p:spPr>
          <a:xfrm>
            <a:off x="475488" y="356616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Why telehealth?</a:t>
            </a:r>
          </a:p>
          <a:p>
            <a:endParaRPr lang="en-AU" dirty="0"/>
          </a:p>
        </p:txBody>
      </p:sp>
      <p:pic>
        <p:nvPicPr>
          <p:cNvPr id="3" name="Picture 4" descr="telehealth fig 1">
            <a:extLst>
              <a:ext uri="{FF2B5EF4-FFF2-40B4-BE49-F238E27FC236}">
                <a16:creationId xmlns:a16="http://schemas.microsoft.com/office/drawing/2014/main" id="{347EC720-3D82-40A8-B3D8-3E8E1931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56" y="768095"/>
            <a:ext cx="3710136" cy="261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QReCS image">
            <a:extLst>
              <a:ext uri="{FF2B5EF4-FFF2-40B4-BE49-F238E27FC236}">
                <a16:creationId xmlns:a16="http://schemas.microsoft.com/office/drawing/2014/main" id="{E81DCCCB-8634-4136-B189-128A0161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6" y="3330744"/>
            <a:ext cx="6513576" cy="317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ew Image-1">
            <a:extLst>
              <a:ext uri="{FF2B5EF4-FFF2-40B4-BE49-F238E27FC236}">
                <a16:creationId xmlns:a16="http://schemas.microsoft.com/office/drawing/2014/main" id="{D5D4C42A-6F6B-42A2-B912-97A53124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20" y="127740"/>
            <a:ext cx="3925777" cy="29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A96A4DB-79EA-4EF4-BFE8-F9505112F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45" y="1688945"/>
            <a:ext cx="3527703" cy="503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74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5">
            <a:extLst>
              <a:ext uri="{FF2B5EF4-FFF2-40B4-BE49-F238E27FC236}">
                <a16:creationId xmlns:a16="http://schemas.microsoft.com/office/drawing/2014/main" id="{CBF4C38F-9728-42C1-A82F-D30D3320E7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66988" y="692150"/>
            <a:ext cx="7345362" cy="4241800"/>
            <a:chOff x="1134" y="1270"/>
            <a:chExt cx="1440" cy="2016"/>
          </a:xfrm>
        </p:grpSpPr>
        <p:sp>
          <p:nvSpPr>
            <p:cNvPr id="11280" name="AutoShape 4">
              <a:extLst>
                <a:ext uri="{FF2B5EF4-FFF2-40B4-BE49-F238E27FC236}">
                  <a16:creationId xmlns:a16="http://schemas.microsoft.com/office/drawing/2014/main" id="{52AB6177-EA44-4EEB-BFDF-1762AFFC7C9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4" y="1270"/>
              <a:ext cx="144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cxnSp>
          <p:nvCxnSpPr>
            <p:cNvPr id="11281" name="_s87054">
              <a:extLst>
                <a:ext uri="{FF2B5EF4-FFF2-40B4-BE49-F238E27FC236}">
                  <a16:creationId xmlns:a16="http://schemas.microsoft.com/office/drawing/2014/main" id="{18C161CD-14B9-4699-AC8F-3395ED17AB07}"/>
                </a:ext>
              </a:extLst>
            </p:cNvPr>
            <p:cNvCxnSpPr>
              <a:cxnSpLocks noChangeShapeType="1"/>
              <a:stCxn id="61452" idx="1"/>
              <a:endCxn id="61448" idx="2"/>
            </p:cNvCxnSpPr>
            <p:nvPr/>
          </p:nvCxnSpPr>
          <p:spPr bwMode="auto">
            <a:xfrm rot="10800000">
              <a:off x="1566" y="1558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2" name="_s87052">
              <a:extLst>
                <a:ext uri="{FF2B5EF4-FFF2-40B4-BE49-F238E27FC236}">
                  <a16:creationId xmlns:a16="http://schemas.microsoft.com/office/drawing/2014/main" id="{ED6A67CC-6631-4F95-86E7-EBF83DE2A63D}"/>
                </a:ext>
              </a:extLst>
            </p:cNvPr>
            <p:cNvCxnSpPr>
              <a:cxnSpLocks noChangeShapeType="1"/>
              <a:stCxn id="61451" idx="1"/>
              <a:endCxn id="61448" idx="2"/>
            </p:cNvCxnSpPr>
            <p:nvPr/>
          </p:nvCxnSpPr>
          <p:spPr bwMode="auto">
            <a:xfrm rot="10800000">
              <a:off x="1566" y="1558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3" name="_s87051">
              <a:extLst>
                <a:ext uri="{FF2B5EF4-FFF2-40B4-BE49-F238E27FC236}">
                  <a16:creationId xmlns:a16="http://schemas.microsoft.com/office/drawing/2014/main" id="{0A4D24D0-B715-4AAB-BCDD-DE2DAA594B89}"/>
                </a:ext>
              </a:extLst>
            </p:cNvPr>
            <p:cNvCxnSpPr>
              <a:cxnSpLocks noChangeShapeType="1"/>
              <a:stCxn id="61450" idx="1"/>
              <a:endCxn id="61448" idx="2"/>
            </p:cNvCxnSpPr>
            <p:nvPr/>
          </p:nvCxnSpPr>
          <p:spPr bwMode="auto">
            <a:xfrm rot="10800000">
              <a:off x="1566" y="155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84" name="_s87050">
              <a:extLst>
                <a:ext uri="{FF2B5EF4-FFF2-40B4-BE49-F238E27FC236}">
                  <a16:creationId xmlns:a16="http://schemas.microsoft.com/office/drawing/2014/main" id="{E1B7C6DC-4272-4E8C-8439-C0B049FB1907}"/>
                </a:ext>
              </a:extLst>
            </p:cNvPr>
            <p:cNvCxnSpPr>
              <a:cxnSpLocks noChangeShapeType="1"/>
              <a:stCxn id="61449" idx="1"/>
              <a:endCxn id="61448" idx="2"/>
            </p:cNvCxnSpPr>
            <p:nvPr/>
          </p:nvCxnSpPr>
          <p:spPr bwMode="auto">
            <a:xfrm rot="10800000">
              <a:off x="1566" y="155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48" name="_s87046">
              <a:extLst>
                <a:ext uri="{FF2B5EF4-FFF2-40B4-BE49-F238E27FC236}">
                  <a16:creationId xmlns:a16="http://schemas.microsoft.com/office/drawing/2014/main" id="{D2B551ED-268C-4DC1-BEF2-E868C4DAB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127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Townsville Teleoncology Model</a:t>
              </a:r>
            </a:p>
          </p:txBody>
        </p:sp>
        <p:sp>
          <p:nvSpPr>
            <p:cNvPr id="61449" name="_s87047">
              <a:extLst>
                <a:ext uri="{FF2B5EF4-FFF2-40B4-BE49-F238E27FC236}">
                  <a16:creationId xmlns:a16="http://schemas.microsoft.com/office/drawing/2014/main" id="{8F7D143C-6C08-4A25-8212-9FC0611AA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170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Feasible to provide comprehensive services</a:t>
              </a:r>
            </a:p>
          </p:txBody>
        </p:sp>
        <p:sp>
          <p:nvSpPr>
            <p:cNvPr id="61450" name="_s87048">
              <a:extLst>
                <a:ext uri="{FF2B5EF4-FFF2-40B4-BE49-F238E27FC236}">
                  <a16:creationId xmlns:a16="http://schemas.microsoft.com/office/drawing/2014/main" id="{2E908744-E679-4ADD-8768-84DE0860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Acceptable to patients and health </a:t>
              </a:r>
            </a:p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professionals</a:t>
              </a:r>
            </a:p>
          </p:txBody>
        </p:sp>
        <p:sp>
          <p:nvSpPr>
            <p:cNvPr id="61451" name="_s87049">
              <a:extLst>
                <a:ext uri="{FF2B5EF4-FFF2-40B4-BE49-F238E27FC236}">
                  <a16:creationId xmlns:a16="http://schemas.microsoft.com/office/drawing/2014/main" id="{9684D7FC-9645-40B0-8078-6226E3DB8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56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 Seems Safe to supervise chemotherapy remotely</a:t>
              </a:r>
            </a:p>
          </p:txBody>
        </p:sp>
        <p:sp>
          <p:nvSpPr>
            <p:cNvPr id="61452" name="_s87053">
              <a:extLst>
                <a:ext uri="{FF2B5EF4-FFF2-40B4-BE49-F238E27FC236}">
                  <a16:creationId xmlns:a16="http://schemas.microsoft.com/office/drawing/2014/main" id="{5B36F3FF-437C-407C-ABF2-D59AEAE55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29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Clr>
                  <a:srgbClr val="DFDEF6"/>
                </a:buClr>
                <a:buSzPct val="115000"/>
                <a:defRPr/>
              </a:pPr>
              <a:r>
                <a:rPr lang="en-AU" altLang="en-US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pple Casual" charset="0"/>
                </a:rPr>
                <a:t>Saves money to the health system</a:t>
              </a:r>
            </a:p>
          </p:txBody>
        </p:sp>
      </p:grpSp>
      <p:sp>
        <p:nvSpPr>
          <p:cNvPr id="11267" name="Text Box 15">
            <a:extLst>
              <a:ext uri="{FF2B5EF4-FFF2-40B4-BE49-F238E27FC236}">
                <a16:creationId xmlns:a16="http://schemas.microsoft.com/office/drawing/2014/main" id="{A3D48166-B891-4646-BBEE-C394FE999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5805489"/>
            <a:ext cx="8064500" cy="307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>
                <a:solidFill>
                  <a:srgbClr val="FFFFFF"/>
                </a:solidFill>
                <a:latin typeface="Apple Casual" charset="0"/>
                <a:ea typeface="MS PGothic" panose="020B0600070205080204" pitchFamily="34" charset="-128"/>
              </a:rPr>
              <a:t>Expanded rural scope of practice and Improved rural workforce</a:t>
            </a:r>
          </a:p>
        </p:txBody>
      </p:sp>
      <p:sp>
        <p:nvSpPr>
          <p:cNvPr id="11268" name="AutoShape 16">
            <a:extLst>
              <a:ext uri="{FF2B5EF4-FFF2-40B4-BE49-F238E27FC236}">
                <a16:creationId xmlns:a16="http://schemas.microsoft.com/office/drawing/2014/main" id="{354E2780-455B-4062-AC55-0093DD7B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5229226"/>
            <a:ext cx="288925" cy="360363"/>
          </a:xfrm>
          <a:prstGeom prst="downArrow">
            <a:avLst>
              <a:gd name="adj1" fmla="val 50000"/>
              <a:gd name="adj2" fmla="val 31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 sz="1400">
              <a:solidFill>
                <a:srgbClr val="FFFFFF"/>
              </a:solidFill>
              <a:latin typeface="Apple Casual" charset="0"/>
              <a:ea typeface="MS PGothic" panose="020B0600070205080204" pitchFamily="34" charset="-128"/>
            </a:endParaRPr>
          </a:p>
        </p:txBody>
      </p:sp>
      <p:sp>
        <p:nvSpPr>
          <p:cNvPr id="11269" name="AutoShape 17">
            <a:extLst>
              <a:ext uri="{FF2B5EF4-FFF2-40B4-BE49-F238E27FC236}">
                <a16:creationId xmlns:a16="http://schemas.microsoft.com/office/drawing/2014/main" id="{04FF28FB-1D00-4B89-AAE0-46735514F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689" y="5300663"/>
            <a:ext cx="287337" cy="360362"/>
          </a:xfrm>
          <a:prstGeom prst="down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AU" altLang="en-US" sz="1400">
              <a:solidFill>
                <a:srgbClr val="FFFFFF"/>
              </a:solidFill>
              <a:latin typeface="Apple Casual" charset="0"/>
              <a:ea typeface="MS PGothic" panose="020B0600070205080204" pitchFamily="34" charset="-128"/>
            </a:endParaRP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2522D819-6B7F-4615-A118-B8BFED702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133601"/>
            <a:ext cx="3960812" cy="307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FDEF6"/>
              </a:buClr>
              <a:buSzPct val="115000"/>
              <a:defRPr/>
            </a:pPr>
            <a:r>
              <a:rPr lang="en-AU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asual" charset="0"/>
              </a:rPr>
              <a:t>Sabesan et al, IMJ 2012, Doolittle et al 2006</a:t>
            </a: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5D5CCACD-B831-4412-A1AC-46CBF2ED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068639"/>
            <a:ext cx="4248150" cy="3079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FDEF6"/>
              </a:buClr>
              <a:buSzPct val="115000"/>
              <a:defRPr/>
            </a:pPr>
            <a:r>
              <a:rPr lang="en-AU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asual" charset="0"/>
              </a:rPr>
              <a:t> Mooi et al 2012, Doolittle et al 2007</a:t>
            </a:r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53C1313E-F2C7-4A19-A199-A02F0811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4005263"/>
            <a:ext cx="3497262" cy="3048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FDEF6"/>
              </a:buClr>
              <a:buSzPct val="115000"/>
              <a:defRPr/>
            </a:pPr>
            <a:r>
              <a:rPr lang="en-AU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asual" charset="0"/>
              </a:rPr>
              <a:t>Chan et al, MJA 2015</a:t>
            </a: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5A297018-B4B2-442F-85C8-C0BF8839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5013326"/>
            <a:ext cx="2663825" cy="5238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FDEF6"/>
              </a:buClr>
              <a:buSzPct val="115000"/>
              <a:defRPr/>
            </a:pPr>
            <a:r>
              <a:rPr lang="en-AU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ple Casual" charset="0"/>
              </a:rPr>
              <a:t>Thaker et al, MJA, 2013, Doolittle et al 2006</a:t>
            </a:r>
          </a:p>
        </p:txBody>
      </p:sp>
      <p:sp>
        <p:nvSpPr>
          <p:cNvPr id="61460" name="Text Box 20">
            <a:extLst>
              <a:ext uri="{FF2B5EF4-FFF2-40B4-BE49-F238E27FC236}">
                <a16:creationId xmlns:a16="http://schemas.microsoft.com/office/drawing/2014/main" id="{6462361C-2CDD-422F-9941-28701C4AA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6165852"/>
            <a:ext cx="29305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DFDEF6"/>
              </a:buClr>
              <a:buSzPct val="115000"/>
              <a:defRPr/>
            </a:pPr>
            <a:r>
              <a:rPr lang="en-AU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ple Casual" charset="0"/>
              </a:rPr>
              <a:t>Sabesan and Zalcberg, NEJM 2018</a:t>
            </a:r>
          </a:p>
        </p:txBody>
      </p:sp>
      <p:sp>
        <p:nvSpPr>
          <p:cNvPr id="11275" name="Text Box 21">
            <a:extLst>
              <a:ext uri="{FF2B5EF4-FFF2-40B4-BE49-F238E27FC236}">
                <a16:creationId xmlns:a16="http://schemas.microsoft.com/office/drawing/2014/main" id="{F3F2F847-714C-41C9-96D4-D126090F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492375"/>
            <a:ext cx="2952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>
                <a:solidFill>
                  <a:srgbClr val="FFFFFF"/>
                </a:solidFill>
                <a:latin typeface="Apple Casual" charset="0"/>
                <a:ea typeface="MS PGothic" panose="020B0600070205080204" pitchFamily="34" charset="-128"/>
              </a:rPr>
              <a:t>Improved waiting times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sz="1400" b="1">
                <a:solidFill>
                  <a:srgbClr val="FFFFFF"/>
                </a:solidFill>
                <a:latin typeface="Apple Casual" charset="0"/>
                <a:ea typeface="MS PGothic" panose="020B0600070205080204" pitchFamily="34" charset="-128"/>
              </a:rPr>
              <a:t>Sabesan et al, AJRH 2014</a:t>
            </a:r>
          </a:p>
        </p:txBody>
      </p:sp>
      <p:sp>
        <p:nvSpPr>
          <p:cNvPr id="11276" name="Text Box 22">
            <a:extLst>
              <a:ext uri="{FF2B5EF4-FFF2-40B4-BE49-F238E27FC236}">
                <a16:creationId xmlns:a16="http://schemas.microsoft.com/office/drawing/2014/main" id="{C28B54E2-F659-43F3-BEA9-674FAEFE4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"/>
            <a:ext cx="2514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sz="1400" b="1">
                <a:solidFill>
                  <a:srgbClr val="FFFFFF"/>
                </a:solidFill>
                <a:latin typeface="Apple Casual" charset="0"/>
                <a:ea typeface="MS PGothic" panose="020B0600070205080204" pitchFamily="34" charset="-128"/>
              </a:rPr>
              <a:t>Kansas University model</a:t>
            </a:r>
          </a:p>
        </p:txBody>
      </p:sp>
      <p:sp>
        <p:nvSpPr>
          <p:cNvPr id="11277" name="Text Box 24">
            <a:extLst>
              <a:ext uri="{FF2B5EF4-FFF2-40B4-BE49-F238E27FC236}">
                <a16:creationId xmlns:a16="http://schemas.microsoft.com/office/drawing/2014/main" id="{0213720A-4006-4C05-ADD9-040987715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1"/>
            <a:ext cx="2286000" cy="36671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b="1">
                <a:solidFill>
                  <a:srgbClr val="FFFFFF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Canadian models</a:t>
            </a:r>
          </a:p>
        </p:txBody>
      </p:sp>
      <p:sp>
        <p:nvSpPr>
          <p:cNvPr id="11278" name="Slide Number Placeholder 2">
            <a:extLst>
              <a:ext uri="{FF2B5EF4-FFF2-40B4-BE49-F238E27FC236}">
                <a16:creationId xmlns:a16="http://schemas.microsoft.com/office/drawing/2014/main" id="{BB8A3BE3-8018-4CFC-B421-A0474644C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981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fld id="{ECC76009-F176-4518-A1D0-233427747445}" type="slidenum">
              <a:rPr lang="en-AU" altLang="en-US" sz="20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algn="l">
                <a:lnSpc>
                  <a:spcPct val="80000"/>
                </a:lnSpc>
              </a:pPr>
              <a:t>8</a:t>
            </a:fld>
            <a:endParaRPr lang="en-AU" altLang="en-US" sz="2000">
              <a:solidFill>
                <a:srgbClr val="898989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1279" name="TextBox 1">
            <a:extLst>
              <a:ext uri="{FF2B5EF4-FFF2-40B4-BE49-F238E27FC236}">
                <a16:creationId xmlns:a16="http://schemas.microsoft.com/office/drawing/2014/main" id="{158EF732-A680-4C83-8481-33C403D0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4" y="301626"/>
            <a:ext cx="34559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r>
              <a:rPr lang="en-AU" altLang="en-US" sz="3200"/>
              <a:t>Summary of the literature</a:t>
            </a:r>
          </a:p>
        </p:txBody>
      </p:sp>
    </p:spTree>
    <p:extLst>
      <p:ext uri="{BB962C8B-B14F-4D97-AF65-F5344CB8AC3E}">
        <p14:creationId xmlns:p14="http://schemas.microsoft.com/office/powerpoint/2010/main" val="314537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706D6-898A-4E58-B263-C316B21E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64592"/>
            <a:ext cx="8067062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904C65-EF53-4FF9-90FF-399A03623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84" y="3913632"/>
            <a:ext cx="5804351" cy="28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48002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</TotalTime>
  <Words>803</Words>
  <Application>Microsoft Office PowerPoint</Application>
  <PresentationFormat>Widescreen</PresentationFormat>
  <Paragraphs>124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MS PGothic</vt:lpstr>
      <vt:lpstr>MS PGothic</vt:lpstr>
      <vt:lpstr>Apple Casual</vt:lpstr>
      <vt:lpstr>Arial</vt:lpstr>
      <vt:lpstr>Book Antiqua</vt:lpstr>
      <vt:lpstr>Calibri</vt:lpstr>
      <vt:lpstr>Century Gothic</vt:lpstr>
      <vt:lpstr>Times New Roman</vt:lpstr>
      <vt:lpstr>Wingdings 3</vt:lpstr>
      <vt:lpstr>Slice</vt:lpstr>
      <vt:lpstr>Adobe Acrobat Document</vt:lpstr>
      <vt:lpstr>Clinical trial access to regional, rural and rare cancer patients using telehealth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Governance and process Reforms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 Sabesan</dc:creator>
  <cp:lastModifiedBy>Sabe Sabesan</cp:lastModifiedBy>
  <cp:revision>10</cp:revision>
  <dcterms:created xsi:type="dcterms:W3CDTF">2018-03-20T00:42:08Z</dcterms:created>
  <dcterms:modified xsi:type="dcterms:W3CDTF">2018-03-20T01:57:53Z</dcterms:modified>
</cp:coreProperties>
</file>