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6" r:id="rId3"/>
    <p:sldId id="284" r:id="rId4"/>
    <p:sldId id="305" r:id="rId5"/>
    <p:sldId id="281" r:id="rId6"/>
    <p:sldId id="279" r:id="rId7"/>
    <p:sldId id="282" r:id="rId8"/>
    <p:sldId id="296" r:id="rId9"/>
    <p:sldId id="306" r:id="rId10"/>
    <p:sldId id="302" r:id="rId11"/>
    <p:sldId id="288" r:id="rId12"/>
    <p:sldId id="258" r:id="rId13"/>
    <p:sldId id="259" r:id="rId14"/>
    <p:sldId id="260" r:id="rId15"/>
    <p:sldId id="261" r:id="rId16"/>
    <p:sldId id="307" r:id="rId17"/>
    <p:sldId id="263" r:id="rId18"/>
    <p:sldId id="264" r:id="rId19"/>
    <p:sldId id="30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-2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D27850-6F77-42C3-B51B-4080BC15B484}" type="datetimeFigureOut">
              <a:rPr lang="en-AU" smtClean="0"/>
              <a:t>22/03/2021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66A00-14A5-4359-8A16-32CFDAFB25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2538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EC36D-764D-4CDA-9E7C-4EC822A7EA44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9767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E127-2312-46F9-8F6E-CDE07C88B1D7}" type="datetimeFigureOut">
              <a:rPr lang="en-AU" smtClean="0"/>
              <a:t>22/03/2021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390D-9F59-4065-A56B-DE41C263406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1900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E127-2312-46F9-8F6E-CDE07C88B1D7}" type="datetimeFigureOut">
              <a:rPr lang="en-AU" smtClean="0"/>
              <a:t>22/03/2021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390D-9F59-4065-A56B-DE41C263406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8448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E127-2312-46F9-8F6E-CDE07C88B1D7}" type="datetimeFigureOut">
              <a:rPr lang="en-AU" smtClean="0"/>
              <a:t>22/03/2021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390D-9F59-4065-A56B-DE41C263406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6845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E127-2312-46F9-8F6E-CDE07C88B1D7}" type="datetimeFigureOut">
              <a:rPr lang="en-AU" smtClean="0"/>
              <a:t>22/03/2021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390D-9F59-4065-A56B-DE41C263406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3904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E127-2312-46F9-8F6E-CDE07C88B1D7}" type="datetimeFigureOut">
              <a:rPr lang="en-AU" smtClean="0"/>
              <a:t>22/03/2021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390D-9F59-4065-A56B-DE41C263406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8560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E127-2312-46F9-8F6E-CDE07C88B1D7}" type="datetimeFigureOut">
              <a:rPr lang="en-AU" smtClean="0"/>
              <a:t>22/03/2021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390D-9F59-4065-A56B-DE41C263406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9545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E127-2312-46F9-8F6E-CDE07C88B1D7}" type="datetimeFigureOut">
              <a:rPr lang="en-AU" smtClean="0"/>
              <a:t>22/03/2021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390D-9F59-4065-A56B-DE41C263406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8475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E127-2312-46F9-8F6E-CDE07C88B1D7}" type="datetimeFigureOut">
              <a:rPr lang="en-AU" smtClean="0"/>
              <a:t>22/03/2021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390D-9F59-4065-A56B-DE41C263406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9204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E127-2312-46F9-8F6E-CDE07C88B1D7}" type="datetimeFigureOut">
              <a:rPr lang="en-AU" smtClean="0"/>
              <a:t>22/03/2021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390D-9F59-4065-A56B-DE41C263406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7375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E127-2312-46F9-8F6E-CDE07C88B1D7}" type="datetimeFigureOut">
              <a:rPr lang="en-AU" smtClean="0"/>
              <a:t>22/03/2021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390D-9F59-4065-A56B-DE41C263406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0330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E127-2312-46F9-8F6E-CDE07C88B1D7}" type="datetimeFigureOut">
              <a:rPr lang="en-AU" smtClean="0"/>
              <a:t>22/03/2021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390D-9F59-4065-A56B-DE41C263406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610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8E127-2312-46F9-8F6E-CDE07C88B1D7}" type="datetimeFigureOut">
              <a:rPr lang="en-AU" smtClean="0"/>
              <a:t>22/03/2021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7390D-9F59-4065-A56B-DE41C263406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883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papers.ssrn.com/sol3/papers.cfm?abstract_id=3355022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624291" cy="2387600"/>
          </a:xfrm>
        </p:spPr>
        <p:txBody>
          <a:bodyPr/>
          <a:lstStyle/>
          <a:p>
            <a:r>
              <a:rPr lang="en-AU" dirty="0"/>
              <a:t>Update on regulatory processes in Australia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2327" y="2706112"/>
            <a:ext cx="9144000" cy="1655762"/>
          </a:xfrm>
        </p:spPr>
        <p:txBody>
          <a:bodyPr>
            <a:normAutofit/>
          </a:bodyPr>
          <a:lstStyle/>
          <a:p>
            <a:r>
              <a:rPr lang="en-AU" sz="4400" dirty="0"/>
              <a:t>1. ORBIS</a:t>
            </a:r>
          </a:p>
          <a:p>
            <a:r>
              <a:rPr lang="en-AU" sz="4400" dirty="0"/>
              <a:t>2. Provisional approval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4945" y="5310909"/>
            <a:ext cx="75368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Michael Coory BSc(Stats) MBBS PhD(Med Stats) FAFPHM </a:t>
            </a:r>
          </a:p>
          <a:p>
            <a:pPr lvl="0"/>
            <a:r>
              <a:rPr lang="en-AU" dirty="0"/>
              <a:t>Faculty of Medicine, Dentistry and Health Sciences, University of Melbourne</a:t>
            </a:r>
          </a:p>
          <a:p>
            <a:pPr lvl="0"/>
            <a:r>
              <a:rPr lang="en-AU" dirty="0"/>
              <a:t>Mater Medical Research Institute, University of Queensland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34503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776747"/>
              </p:ext>
            </p:extLst>
          </p:nvPr>
        </p:nvGraphicFramePr>
        <p:xfrm>
          <a:off x="138545" y="608677"/>
          <a:ext cx="11148291" cy="6309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57718">
                  <a:extLst>
                    <a:ext uri="{9D8B030D-6E8A-4147-A177-3AD203B41FA5}">
                      <a16:colId xmlns:a16="http://schemas.microsoft.com/office/drawing/2014/main" val="2071250964"/>
                    </a:ext>
                  </a:extLst>
                </a:gridCol>
                <a:gridCol w="2182420">
                  <a:extLst>
                    <a:ext uri="{9D8B030D-6E8A-4147-A177-3AD203B41FA5}">
                      <a16:colId xmlns:a16="http://schemas.microsoft.com/office/drawing/2014/main" val="955300635"/>
                    </a:ext>
                  </a:extLst>
                </a:gridCol>
                <a:gridCol w="4308153">
                  <a:extLst>
                    <a:ext uri="{9D8B030D-6E8A-4147-A177-3AD203B41FA5}">
                      <a16:colId xmlns:a16="http://schemas.microsoft.com/office/drawing/2014/main" val="12777088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endParaRPr lang="en-A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Regular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Provisional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058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lang="en-AU" sz="2400" dirty="0"/>
                        <a:t>Study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/>
                        <a:t>Phase3</a:t>
                      </a:r>
                    </a:p>
                    <a:p>
                      <a:pPr algn="ctr"/>
                      <a:r>
                        <a:rPr lang="en-AU" sz="2400" dirty="0"/>
                        <a:t>Randomised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/>
                        <a:t> early phase</a:t>
                      </a:r>
                      <a:r>
                        <a:rPr lang="en-AU" sz="2400" baseline="0" dirty="0"/>
                        <a:t> trial</a:t>
                      </a:r>
                    </a:p>
                    <a:p>
                      <a:pPr algn="ctr"/>
                      <a:r>
                        <a:rPr lang="en-AU" sz="2400" dirty="0"/>
                        <a:t>single-arm</a:t>
                      </a:r>
                    </a:p>
                    <a:p>
                      <a:pPr algn="ctr"/>
                      <a:r>
                        <a:rPr lang="en-AU" sz="2400" dirty="0"/>
                        <a:t>small randomised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84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/>
                      <a:r>
                        <a:rPr lang="en-AU" sz="2400" dirty="0"/>
                        <a:t>endpoint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/>
                        <a:t>RFS, PFS, 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/>
                        <a:t>ORR, </a:t>
                      </a:r>
                      <a:r>
                        <a:rPr lang="en-AU" sz="2400" dirty="0" err="1"/>
                        <a:t>DoR</a:t>
                      </a:r>
                      <a:endParaRPr lang="en-A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7462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dirty="0"/>
                        <a:t>Treatment effect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dirty="0"/>
                        <a:t>varies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dirty="0"/>
                        <a:t>compelling, large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821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AU" sz="2400" dirty="0"/>
                        <a:t>GRADE: quality</a:t>
                      </a:r>
                      <a:r>
                        <a:rPr lang="en-AU" sz="2400" baseline="0" dirty="0"/>
                        <a:t>-of-evidence</a:t>
                      </a:r>
                      <a:endParaRPr lang="en-A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/>
                        <a:t>moderate</a:t>
                      </a:r>
                    </a:p>
                    <a:p>
                      <a:pPr algn="ctr"/>
                      <a:r>
                        <a:rPr lang="en-AU" sz="2400" dirty="0"/>
                        <a:t>false-positive</a:t>
                      </a:r>
                      <a:r>
                        <a:rPr lang="en-AU" sz="2400" baseline="0" dirty="0"/>
                        <a:t> rate ~ 10%</a:t>
                      </a:r>
                      <a:endParaRPr lang="en-A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90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dirty="0"/>
                        <a:t>% of </a:t>
                      </a:r>
                      <a:r>
                        <a:rPr lang="en-AU" sz="2400" dirty="0" err="1"/>
                        <a:t>onc</a:t>
                      </a:r>
                      <a:r>
                        <a:rPr lang="en-AU" sz="2400" dirty="0"/>
                        <a:t>/</a:t>
                      </a:r>
                      <a:r>
                        <a:rPr lang="en-AU" sz="2400" dirty="0" err="1"/>
                        <a:t>mlg</a:t>
                      </a:r>
                      <a:r>
                        <a:rPr lang="en-AU" sz="2400" dirty="0"/>
                        <a:t>-haem</a:t>
                      </a:r>
                      <a:r>
                        <a:rPr lang="en-AU" sz="2400" baseline="0" dirty="0"/>
                        <a:t> approvals (US)</a:t>
                      </a:r>
                      <a:endParaRPr lang="en-A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dirty="0"/>
                        <a:t>66%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dirty="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54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dirty="0"/>
                        <a:t>Clinical dev program</a:t>
                      </a:r>
                      <a:r>
                        <a:rPr lang="en-AU" sz="2400" baseline="0" dirty="0"/>
                        <a:t> </a:t>
                      </a:r>
                      <a:r>
                        <a:rPr lang="en-AU" sz="2400" dirty="0"/>
                        <a:t>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982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dirty="0"/>
                        <a:t>Confirmatory</a:t>
                      </a:r>
                      <a:r>
                        <a:rPr lang="en-AU" sz="2400" baseline="0" dirty="0"/>
                        <a:t> study needed</a:t>
                      </a:r>
                      <a:endParaRPr lang="en-A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dirty="0"/>
                        <a:t>yes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dirty="0"/>
                        <a:t>often higher up the algorithm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dirty="0"/>
                        <a:t>outside the provisional</a:t>
                      </a:r>
                      <a:r>
                        <a:rPr lang="en-AU" sz="2400" baseline="0" dirty="0"/>
                        <a:t> indication</a:t>
                      </a:r>
                      <a:endParaRPr lang="en-A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4754158"/>
                  </a:ext>
                </a:extLst>
              </a:tr>
              <a:tr h="7236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dirty="0"/>
                        <a:t>Indication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dirty="0"/>
                        <a:t>varies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dirty="0"/>
                        <a:t>niche (small number of patients)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dirty="0"/>
                        <a:t>unmet need in</a:t>
                      </a:r>
                      <a:r>
                        <a:rPr lang="en-AU" sz="2400" baseline="0" dirty="0"/>
                        <a:t> a dire cancer</a:t>
                      </a:r>
                      <a:endParaRPr lang="en-A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03075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8545" y="184727"/>
            <a:ext cx="1188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/>
              <a:t>Typical characteristics of </a:t>
            </a:r>
            <a:r>
              <a:rPr lang="en-AU" sz="2800" b="1" dirty="0"/>
              <a:t>regular</a:t>
            </a:r>
            <a:r>
              <a:rPr lang="en-AU" sz="2800" dirty="0"/>
              <a:t> versus </a:t>
            </a:r>
            <a:r>
              <a:rPr lang="en-AU" sz="2800" b="1" dirty="0"/>
              <a:t>provisional</a:t>
            </a:r>
            <a:r>
              <a:rPr lang="en-AU" sz="2800" dirty="0"/>
              <a:t> marketing approval</a:t>
            </a:r>
          </a:p>
        </p:txBody>
      </p:sp>
    </p:spTree>
    <p:extLst>
      <p:ext uri="{BB962C8B-B14F-4D97-AF65-F5344CB8AC3E}">
        <p14:creationId xmlns:p14="http://schemas.microsoft.com/office/powerpoint/2010/main" val="1409131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55" y="78799"/>
            <a:ext cx="11963400" cy="789420"/>
          </a:xfrm>
        </p:spPr>
        <p:txBody>
          <a:bodyPr>
            <a:normAutofit/>
          </a:bodyPr>
          <a:lstStyle/>
          <a:p>
            <a:r>
              <a:rPr lang="en-AU" sz="3200" dirty="0"/>
              <a:t>provisional regulatory approvals for cancer medicines in Australia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54396"/>
              </p:ext>
            </p:extLst>
          </p:nvPr>
        </p:nvGraphicFramePr>
        <p:xfrm>
          <a:off x="1801091" y="1209193"/>
          <a:ext cx="5418666" cy="4348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91893495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2854731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indication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335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err="1"/>
                        <a:t>pembrolizumab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tissue agnostic MSI-H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770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err="1"/>
                        <a:t>lorlatinib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ALK+ NSCLC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7228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err="1"/>
                        <a:t>atezolizumab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TNBC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5329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err="1"/>
                        <a:t>pembrolizumab</a:t>
                      </a:r>
                      <a:endParaRPr lang="en-AU" dirty="0"/>
                    </a:p>
                    <a:p>
                      <a:r>
                        <a:rPr lang="en-AU" dirty="0" err="1"/>
                        <a:t>lenvatinib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2L MSS</a:t>
                      </a:r>
                    </a:p>
                    <a:p>
                      <a:r>
                        <a:rPr lang="en-AU" dirty="0"/>
                        <a:t>endometrial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4406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err="1"/>
                        <a:t>entrectenib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tissue agnostic NTRK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272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err="1"/>
                        <a:t>larorectinib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/>
                        <a:t>tissue agnostic NTRK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1348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err="1"/>
                        <a:t>cemiplimab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locally-advanced SCC skin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715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err="1"/>
                        <a:t>venetoclax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AML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0402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err="1"/>
                        <a:t>enasidenib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AML</a:t>
                      </a:r>
                      <a:r>
                        <a:rPr lang="en-AU" baseline="0" dirty="0"/>
                        <a:t> IDH2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781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err="1"/>
                        <a:t>acalabrutinib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Mantel</a:t>
                      </a:r>
                      <a:r>
                        <a:rPr lang="en-AU" baseline="0" dirty="0"/>
                        <a:t> cell lymphoma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289278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40436" y="2576945"/>
            <a:ext cx="32604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/>
              <a:t>10 approved</a:t>
            </a:r>
          </a:p>
          <a:p>
            <a:r>
              <a:rPr lang="en-AU" sz="2800" dirty="0"/>
              <a:t>11 under assessment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94255" y="1533236"/>
            <a:ext cx="3001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Commenced Jul 2018</a:t>
            </a:r>
          </a:p>
        </p:txBody>
      </p:sp>
    </p:spTree>
    <p:extLst>
      <p:ext uri="{BB962C8B-B14F-4D97-AF65-F5344CB8AC3E}">
        <p14:creationId xmlns:p14="http://schemas.microsoft.com/office/powerpoint/2010/main" val="4098584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1500"/>
            <a:ext cx="10515600" cy="56054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/>
              <a:t>FDA: (accelerated)</a:t>
            </a:r>
          </a:p>
          <a:p>
            <a:pPr marL="0" indent="0">
              <a:buNone/>
            </a:pPr>
            <a:r>
              <a:rPr lang="en-AU" dirty="0"/>
              <a:t>1992, HIV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EMA: 2007 (conditional)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TGA: 2018 (provisional)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Covid vaccines have been approved via the provisional pathway</a:t>
            </a:r>
          </a:p>
        </p:txBody>
      </p:sp>
    </p:spTree>
    <p:extLst>
      <p:ext uri="{BB962C8B-B14F-4D97-AF65-F5344CB8AC3E}">
        <p14:creationId xmlns:p14="http://schemas.microsoft.com/office/powerpoint/2010/main" val="1491294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680" y="260649"/>
            <a:ext cx="853440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568" y="3022898"/>
            <a:ext cx="28765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85864" y="3995678"/>
            <a:ext cx="82002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err="1"/>
              <a:t>onc</a:t>
            </a:r>
            <a:r>
              <a:rPr lang="en-AU" sz="2400" dirty="0"/>
              <a:t>/</a:t>
            </a:r>
            <a:r>
              <a:rPr lang="en-AU" sz="2400" dirty="0" err="1"/>
              <a:t>mlg.haem</a:t>
            </a:r>
            <a:endParaRPr lang="en-AU" sz="24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2400" dirty="0"/>
              <a:t>one-third of approvals are accelerated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2400" dirty="0"/>
              <a:t>5/51 not confirmed by subsequent Phase3 study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2400" dirty="0"/>
              <a:t>false-positive rate ~ 10%</a:t>
            </a:r>
          </a:p>
          <a:p>
            <a:r>
              <a:rPr lang="en-AU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4406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901" y="332509"/>
            <a:ext cx="11294549" cy="6059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5264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764" y="480291"/>
            <a:ext cx="10515600" cy="669419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AU" dirty="0"/>
              <a:t>2018: </a:t>
            </a:r>
            <a:r>
              <a:rPr lang="en-AU" dirty="0" err="1"/>
              <a:t>olaratumab</a:t>
            </a:r>
            <a:r>
              <a:rPr lang="en-AU" dirty="0"/>
              <a:t> (sarcoma): small Phase2 RCT: PFS and OS</a:t>
            </a:r>
          </a:p>
          <a:p>
            <a:pPr lvl="1"/>
            <a:r>
              <a:rPr lang="en-AU" dirty="0"/>
              <a:t>not confirmed in Phase3 RCT, neither for PFS nor OS</a:t>
            </a:r>
          </a:p>
          <a:p>
            <a:pPr lvl="2"/>
            <a:r>
              <a:rPr lang="en-AU" dirty="0"/>
              <a:t>random variation/statistical noise/chance</a:t>
            </a:r>
          </a:p>
          <a:p>
            <a:pPr lvl="2"/>
            <a:r>
              <a:rPr lang="en-AU" dirty="0"/>
              <a:t>realised confounding/baseline imbalances</a:t>
            </a:r>
          </a:p>
          <a:p>
            <a:pPr marL="457200" lvl="1" indent="0">
              <a:buNone/>
            </a:pPr>
            <a:endParaRPr lang="en-AU" dirty="0"/>
          </a:p>
          <a:p>
            <a:pPr marL="457200" lvl="1" indent="0">
              <a:buNone/>
            </a:pPr>
            <a:endParaRPr lang="en-AU" dirty="0"/>
          </a:p>
        </p:txBody>
      </p:sp>
      <p:sp>
        <p:nvSpPr>
          <p:cNvPr id="2" name="TextBox 1"/>
          <p:cNvSpPr txBox="1"/>
          <p:nvPr/>
        </p:nvSpPr>
        <p:spPr>
          <a:xfrm>
            <a:off x="286327" y="0"/>
            <a:ext cx="7998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/>
              <a:t>FDA after 2017</a:t>
            </a:r>
          </a:p>
        </p:txBody>
      </p:sp>
    </p:spTree>
    <p:extLst>
      <p:ext uri="{BB962C8B-B14F-4D97-AF65-F5344CB8AC3E}">
        <p14:creationId xmlns:p14="http://schemas.microsoft.com/office/powerpoint/2010/main" val="914642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43345"/>
            <a:ext cx="119888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AU" sz="2800" b="1" i="1" u="sng" dirty="0"/>
              <a:t>Dangling accelerated approvals</a:t>
            </a:r>
          </a:p>
          <a:p>
            <a:pPr lvl="1"/>
            <a:r>
              <a:rPr lang="en-AU" sz="2800" dirty="0"/>
              <a:t>2021: voluntary withdrawals of </a:t>
            </a:r>
          </a:p>
          <a:p>
            <a:pPr lvl="1"/>
            <a:r>
              <a:rPr lang="en-AU" sz="2800" dirty="0" err="1"/>
              <a:t>durvalumab</a:t>
            </a:r>
            <a:r>
              <a:rPr lang="en-AU" sz="2800" dirty="0"/>
              <a:t> and </a:t>
            </a:r>
            <a:r>
              <a:rPr lang="en-AU" sz="2800" dirty="0" err="1"/>
              <a:t>atezolizumab</a:t>
            </a:r>
            <a:r>
              <a:rPr lang="en-AU" sz="2800" dirty="0"/>
              <a:t>: 2+L </a:t>
            </a:r>
            <a:r>
              <a:rPr lang="en-AU" sz="2800" dirty="0" err="1"/>
              <a:t>m.UC</a:t>
            </a:r>
            <a:endParaRPr lang="en-AU" sz="2800" dirty="0"/>
          </a:p>
          <a:p>
            <a:pPr lvl="1"/>
            <a:r>
              <a:rPr lang="en-AU" sz="2800" dirty="0" err="1"/>
              <a:t>nivolumab</a:t>
            </a:r>
            <a:r>
              <a:rPr lang="en-AU" sz="2800" dirty="0"/>
              <a:t> and </a:t>
            </a:r>
            <a:r>
              <a:rPr lang="en-AU" sz="2800" dirty="0" err="1"/>
              <a:t>pembrolizumab</a:t>
            </a:r>
            <a:r>
              <a:rPr lang="en-AU" sz="2800" dirty="0"/>
              <a:t>: 2+L SCLC</a:t>
            </a:r>
          </a:p>
          <a:p>
            <a:pPr lvl="1"/>
            <a:endParaRPr lang="en-AU" sz="2800" dirty="0"/>
          </a:p>
          <a:p>
            <a:pPr lvl="1"/>
            <a:r>
              <a:rPr lang="en-AU" sz="2800" dirty="0"/>
              <a:t>Apr 2021: FDA ODAC</a:t>
            </a:r>
          </a:p>
          <a:p>
            <a:pPr lvl="1"/>
            <a:r>
              <a:rPr lang="en-AU" sz="2800" dirty="0" err="1"/>
              <a:t>atezolizumab</a:t>
            </a:r>
            <a:r>
              <a:rPr lang="en-AU" sz="2800" dirty="0"/>
              <a:t> and </a:t>
            </a:r>
            <a:r>
              <a:rPr lang="en-AU" sz="2800" dirty="0" err="1"/>
              <a:t>pembrolizumab</a:t>
            </a:r>
            <a:r>
              <a:rPr lang="en-AU" sz="2800" dirty="0"/>
              <a:t>: cisplatin/carboplatin ineligible 1L </a:t>
            </a:r>
            <a:r>
              <a:rPr lang="en-AU" sz="2800" dirty="0" err="1"/>
              <a:t>m.UC</a:t>
            </a:r>
            <a:endParaRPr lang="en-AU" sz="2800" dirty="0"/>
          </a:p>
          <a:p>
            <a:pPr lvl="1"/>
            <a:r>
              <a:rPr lang="en-AU" sz="2800" dirty="0" err="1"/>
              <a:t>nivolumab</a:t>
            </a:r>
            <a:r>
              <a:rPr lang="en-AU" sz="2800" dirty="0"/>
              <a:t> and </a:t>
            </a:r>
            <a:r>
              <a:rPr lang="en-AU" sz="2800" dirty="0" err="1"/>
              <a:t>avelumab</a:t>
            </a:r>
            <a:r>
              <a:rPr lang="en-AU" sz="2800" dirty="0"/>
              <a:t>: 2L </a:t>
            </a:r>
            <a:r>
              <a:rPr lang="en-AU" sz="2800" dirty="0" err="1"/>
              <a:t>m.UC</a:t>
            </a:r>
            <a:endParaRPr lang="en-AU" sz="2800" dirty="0"/>
          </a:p>
          <a:p>
            <a:pPr lvl="1"/>
            <a:r>
              <a:rPr lang="en-AU" sz="2800" dirty="0" err="1"/>
              <a:t>nivolumab</a:t>
            </a:r>
            <a:r>
              <a:rPr lang="en-AU" sz="2800" dirty="0"/>
              <a:t>: 2L </a:t>
            </a:r>
            <a:r>
              <a:rPr lang="en-AU" sz="2800" dirty="0" err="1"/>
              <a:t>adv.HCC</a:t>
            </a:r>
            <a:endParaRPr lang="en-AU" sz="2800" dirty="0"/>
          </a:p>
          <a:p>
            <a:pPr lvl="1"/>
            <a:endParaRPr lang="en-AU" sz="2800" dirty="0"/>
          </a:p>
          <a:p>
            <a:pPr lvl="1"/>
            <a:endParaRPr lang="en-AU" sz="2800" dirty="0"/>
          </a:p>
          <a:p>
            <a:pPr lvl="1"/>
            <a:endParaRPr lang="en-AU" sz="2800" dirty="0"/>
          </a:p>
          <a:p>
            <a:pPr lvl="1"/>
            <a:r>
              <a:rPr lang="en-AU" sz="2800" dirty="0" err="1"/>
              <a:t>atezolizumab</a:t>
            </a:r>
            <a:r>
              <a:rPr lang="en-AU" sz="2800" dirty="0"/>
              <a:t>: 1L TNBC (with nab-</a:t>
            </a:r>
            <a:r>
              <a:rPr lang="en-AU" sz="2800" dirty="0" err="1"/>
              <a:t>pac</a:t>
            </a:r>
            <a:r>
              <a:rPr lang="en-AU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54831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036" y="1819564"/>
            <a:ext cx="10801926" cy="48952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/>
              <a:t>In general oncology medicine development</a:t>
            </a:r>
          </a:p>
          <a:p>
            <a:r>
              <a:rPr lang="en-AU" dirty="0"/>
              <a:t>Failure rate of Phase3 after positive Phase2: </a:t>
            </a:r>
            <a:r>
              <a:rPr lang="en-AU" b="1" i="1" dirty="0"/>
              <a:t>50% - 75%</a:t>
            </a:r>
          </a:p>
          <a:p>
            <a:pPr marL="0" indent="0">
              <a:buNone/>
            </a:pPr>
            <a:r>
              <a:rPr lang="en-AU" dirty="0"/>
              <a:t> </a:t>
            </a:r>
          </a:p>
          <a:p>
            <a:pPr marL="0" indent="0">
              <a:buNone/>
            </a:pPr>
            <a:r>
              <a:rPr lang="en-AU" dirty="0"/>
              <a:t>accelerated/conditional/provisional approval </a:t>
            </a:r>
          </a:p>
          <a:p>
            <a:r>
              <a:rPr lang="en-AU" dirty="0"/>
              <a:t>failure rate of the confirmatory Phase3: </a:t>
            </a:r>
            <a:r>
              <a:rPr lang="en-AU" b="1" i="1" dirty="0"/>
              <a:t>10%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Background clinical knowledge (the data does not speak for itself)</a:t>
            </a:r>
            <a:endParaRPr lang="en-AU" b="1" dirty="0"/>
          </a:p>
          <a:p>
            <a:r>
              <a:rPr lang="en-AU" dirty="0"/>
              <a:t>niche indications with no effective treatments (unmet need)</a:t>
            </a:r>
          </a:p>
          <a:p>
            <a:r>
              <a:rPr lang="en-AU" dirty="0"/>
              <a:t>promising/compelling early data of major therapeutic advance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845126" y="177654"/>
            <a:ext cx="105017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dirty="0"/>
              <a:t>Wong, C. H., K. W. </a:t>
            </a:r>
            <a:r>
              <a:rPr lang="en-AU" sz="2400" dirty="0" err="1"/>
              <a:t>Siah</a:t>
            </a:r>
            <a:r>
              <a:rPr lang="en-AU" sz="2400" dirty="0"/>
              <a:t> and A. W. J. A. a. S. Lo (2019). </a:t>
            </a:r>
          </a:p>
          <a:p>
            <a:r>
              <a:rPr lang="en-AU" sz="2400" dirty="0"/>
              <a:t>"Estimating clinical trial success rates and related parameters in oncology.“</a:t>
            </a:r>
          </a:p>
          <a:p>
            <a:r>
              <a:rPr lang="en-AU" sz="2400" dirty="0">
                <a:hlinkClick r:id="rId2"/>
              </a:rPr>
              <a:t>https://papers.ssrn.com/sol3/papers.cfm?abstract_id=3355022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778617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466" y="692838"/>
            <a:ext cx="3547431" cy="79872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466" y="1658232"/>
            <a:ext cx="2813971" cy="5677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8057" y="692838"/>
            <a:ext cx="3047519" cy="6926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9382" y="2789382"/>
            <a:ext cx="1129607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Patients with serious, life-threatening diseases (and their families, and the doctors who care for them) have repeatedly stated their willingness to accept more uncertainty, in a trade-off for faster access. They point out that their lives may be the cost of waiting for RCTs with late endpoints (e.g., OS) to report.</a:t>
            </a:r>
          </a:p>
          <a:p>
            <a:endParaRPr lang="en-AU" sz="2400" dirty="0"/>
          </a:p>
          <a:p>
            <a:endParaRPr lang="en-AU" sz="2400" dirty="0"/>
          </a:p>
          <a:p>
            <a:r>
              <a:rPr lang="en-AU" sz="2400" dirty="0"/>
              <a:t>If the accelerated approval program resulted in the same false-positive rate as regular approvals, it would be setting a higher than intended bar.</a:t>
            </a:r>
          </a:p>
          <a:p>
            <a:endParaRPr lang="en-AU" sz="2400" dirty="0"/>
          </a:p>
          <a:p>
            <a:endParaRPr lang="en-AU" sz="2400" dirty="0"/>
          </a:p>
          <a:p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431159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7236"/>
            <a:ext cx="10515600" cy="5659727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Early-phase studies partway through the clinical development program, under certain circumstances</a:t>
            </a:r>
          </a:p>
          <a:p>
            <a:pPr lvl="0"/>
            <a:r>
              <a:rPr lang="en-AU" dirty="0"/>
              <a:t>can provide moderate-quality evidence (false-positive rate: 10%)</a:t>
            </a:r>
          </a:p>
          <a:p>
            <a:pPr lvl="0"/>
            <a:r>
              <a:rPr lang="en-AU" dirty="0"/>
              <a:t>of a major therapeutic advance</a:t>
            </a:r>
          </a:p>
          <a:p>
            <a:pPr lvl="0"/>
            <a:r>
              <a:rPr lang="en-AU" dirty="0"/>
              <a:t>in the context of unmet need for a lethal cancer</a:t>
            </a:r>
          </a:p>
          <a:p>
            <a:pPr lvl="0"/>
            <a:r>
              <a:rPr lang="en-AU" dirty="0"/>
              <a:t>leading to an early temporary provisional approval</a:t>
            </a:r>
          </a:p>
          <a:p>
            <a:pPr lvl="0"/>
            <a:r>
              <a:rPr lang="en-AU" dirty="0"/>
              <a:t>with Phase3 data on the way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This may align with some patients preferences and values, thereby providing some patients with an additional therapeutic option.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22495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ORBIS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84409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ORBIS</a:t>
            </a:r>
            <a:br>
              <a:rPr lang="en-AU" dirty="0"/>
            </a:br>
            <a:r>
              <a:rPr lang="en-AU" sz="2800" dirty="0"/>
              <a:t>oncology and malignant haematology medicines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875982" cy="4351338"/>
          </a:xfrm>
        </p:spPr>
        <p:txBody>
          <a:bodyPr>
            <a:normAutofit lnSpcReduction="10000"/>
          </a:bodyPr>
          <a:lstStyle/>
          <a:p>
            <a:r>
              <a:rPr lang="en-AU" dirty="0"/>
              <a:t>FDA</a:t>
            </a:r>
          </a:p>
          <a:p>
            <a:r>
              <a:rPr lang="en-AU" dirty="0"/>
              <a:t>TGA</a:t>
            </a:r>
          </a:p>
          <a:p>
            <a:r>
              <a:rPr lang="en-AU" dirty="0"/>
              <a:t>Health Canada</a:t>
            </a:r>
          </a:p>
          <a:p>
            <a:r>
              <a:rPr lang="en-AU" dirty="0"/>
              <a:t>MHRA (UK)</a:t>
            </a:r>
          </a:p>
          <a:p>
            <a:r>
              <a:rPr lang="en-AU" dirty="0" err="1"/>
              <a:t>SwissMedic</a:t>
            </a:r>
            <a:endParaRPr lang="en-AU" dirty="0"/>
          </a:p>
          <a:p>
            <a:r>
              <a:rPr lang="en-AU" dirty="0"/>
              <a:t>Singapore</a:t>
            </a:r>
          </a:p>
          <a:p>
            <a:r>
              <a:rPr lang="en-AU" dirty="0"/>
              <a:t>(Brazil)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dirty="0"/>
              <a:t>ORBIS: by invitation</a:t>
            </a:r>
          </a:p>
        </p:txBody>
      </p:sp>
    </p:spTree>
    <p:extLst>
      <p:ext uri="{BB962C8B-B14F-4D97-AF65-F5344CB8AC3E}">
        <p14:creationId xmlns:p14="http://schemas.microsoft.com/office/powerpoint/2010/main" val="73137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676" y="260648"/>
            <a:ext cx="1894901" cy="51779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6039" y="151591"/>
            <a:ext cx="9784824" cy="8736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1675" y="1514763"/>
            <a:ext cx="1190918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/>
              <a:t>Medicines are global commodities</a:t>
            </a:r>
          </a:p>
          <a:p>
            <a:r>
              <a:rPr lang="en-AU" sz="2800" dirty="0"/>
              <a:t>Scientific assessments: standardised across countries</a:t>
            </a:r>
          </a:p>
          <a:p>
            <a:endParaRPr lang="en-AU" sz="2800" dirty="0"/>
          </a:p>
          <a:p>
            <a:endParaRPr lang="en-AU" sz="2800" dirty="0"/>
          </a:p>
          <a:p>
            <a:endParaRPr lang="en-AU" sz="2400" dirty="0"/>
          </a:p>
          <a:p>
            <a:endParaRPr lang="en-AU" sz="2400" dirty="0"/>
          </a:p>
          <a:p>
            <a:r>
              <a:rPr lang="en-AU" sz="3200" dirty="0"/>
              <a:t>Marketing approval </a:t>
            </a:r>
          </a:p>
          <a:p>
            <a:r>
              <a:rPr lang="en-AU" sz="3200" dirty="0"/>
              <a:t>important sovereign decision for each national regulator to make</a:t>
            </a:r>
          </a:p>
          <a:p>
            <a:endParaRPr lang="en-AU" sz="2800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70136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45" y="0"/>
            <a:ext cx="12127346" cy="1325563"/>
          </a:xfrm>
        </p:spPr>
        <p:txBody>
          <a:bodyPr/>
          <a:lstStyle/>
          <a:p>
            <a:r>
              <a:rPr lang="en-AU" dirty="0"/>
              <a:t>ORBIS applications approved by TGA as at Mar 2021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075637"/>
              </p:ext>
            </p:extLst>
          </p:nvPr>
        </p:nvGraphicFramePr>
        <p:xfrm>
          <a:off x="369454" y="1108364"/>
          <a:ext cx="8128000" cy="55903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20655">
                  <a:extLst>
                    <a:ext uri="{9D8B030D-6E8A-4147-A177-3AD203B41FA5}">
                      <a16:colId xmlns:a16="http://schemas.microsoft.com/office/drawing/2014/main" val="1431901780"/>
                    </a:ext>
                  </a:extLst>
                </a:gridCol>
                <a:gridCol w="4507345">
                  <a:extLst>
                    <a:ext uri="{9D8B030D-6E8A-4147-A177-3AD203B41FA5}">
                      <a16:colId xmlns:a16="http://schemas.microsoft.com/office/drawing/2014/main" val="174594441"/>
                    </a:ext>
                  </a:extLst>
                </a:gridCol>
              </a:tblGrid>
              <a:tr h="738908">
                <a:tc>
                  <a:txBody>
                    <a:bodyPr/>
                    <a:lstStyle/>
                    <a:p>
                      <a:r>
                        <a:rPr lang="en-AU" dirty="0" err="1"/>
                        <a:t>pembrolizumab</a:t>
                      </a:r>
                      <a:r>
                        <a:rPr lang="en-AU" dirty="0"/>
                        <a:t>/</a:t>
                      </a:r>
                    </a:p>
                    <a:p>
                      <a:r>
                        <a:rPr lang="en-AU" dirty="0" err="1"/>
                        <a:t>lenvatinib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2L microsatellite</a:t>
                      </a:r>
                      <a:r>
                        <a:rPr lang="en-AU" baseline="0" dirty="0"/>
                        <a:t> stable</a:t>
                      </a:r>
                    </a:p>
                    <a:p>
                      <a:r>
                        <a:rPr lang="en-AU" dirty="0"/>
                        <a:t>advanced/metastatic</a:t>
                      </a:r>
                      <a:r>
                        <a:rPr lang="en-AU" baseline="0" dirty="0"/>
                        <a:t> endometrial cancer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907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err="1"/>
                        <a:t>acalabrutinib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Mantel cell leukaemia</a:t>
                      </a:r>
                    </a:p>
                    <a:p>
                      <a:r>
                        <a:rPr lang="en-AU" dirty="0"/>
                        <a:t>chronic</a:t>
                      </a:r>
                      <a:r>
                        <a:rPr lang="en-AU" baseline="0" dirty="0"/>
                        <a:t> lymphocytic leukaemia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031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err="1"/>
                        <a:t>cedazuradine</a:t>
                      </a:r>
                      <a:endParaRPr lang="en-AU" dirty="0"/>
                    </a:p>
                    <a:p>
                      <a:r>
                        <a:rPr lang="en-AU" dirty="0" err="1"/>
                        <a:t>decitabine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intermediate or high</a:t>
                      </a:r>
                      <a:r>
                        <a:rPr lang="en-AU" baseline="0" dirty="0"/>
                        <a:t> risk</a:t>
                      </a:r>
                    </a:p>
                    <a:p>
                      <a:r>
                        <a:rPr lang="en-AU" dirty="0"/>
                        <a:t>myelodysplastic syndrome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955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err="1"/>
                        <a:t>ripretinib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4+L</a:t>
                      </a:r>
                    </a:p>
                    <a:p>
                      <a:r>
                        <a:rPr lang="en-AU" dirty="0"/>
                        <a:t>advanced/metastatic</a:t>
                      </a:r>
                      <a:r>
                        <a:rPr lang="en-AU" baseline="0" dirty="0"/>
                        <a:t> GIST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120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err="1"/>
                        <a:t>tucatinib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2+L</a:t>
                      </a:r>
                    </a:p>
                    <a:p>
                      <a:r>
                        <a:rPr lang="en-AU" dirty="0"/>
                        <a:t>metastatic</a:t>
                      </a:r>
                      <a:r>
                        <a:rPr lang="en-AU" baseline="0" dirty="0"/>
                        <a:t> HER2+ breast cancer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897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err="1"/>
                        <a:t>nivolumab</a:t>
                      </a:r>
                      <a:endParaRPr lang="en-AU" dirty="0"/>
                    </a:p>
                    <a:p>
                      <a:r>
                        <a:rPr lang="en-AU" dirty="0" err="1"/>
                        <a:t>ipilimumab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advanced/metastatic</a:t>
                      </a:r>
                      <a:r>
                        <a:rPr lang="en-AU" baseline="0" dirty="0"/>
                        <a:t> </a:t>
                      </a:r>
                      <a:r>
                        <a:rPr lang="en-AU" dirty="0"/>
                        <a:t>NSCLC</a:t>
                      </a:r>
                    </a:p>
                    <a:p>
                      <a:r>
                        <a:rPr lang="en-AU" dirty="0"/>
                        <a:t>with 2 cycles of chemotherapy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175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err="1"/>
                        <a:t>atezolizumab</a:t>
                      </a:r>
                      <a:endParaRPr lang="en-AU" dirty="0"/>
                    </a:p>
                    <a:p>
                      <a:r>
                        <a:rPr lang="en-AU" dirty="0"/>
                        <a:t>bevacizumab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err="1"/>
                        <a:t>unresectable</a:t>
                      </a:r>
                      <a:r>
                        <a:rPr lang="en-AU" dirty="0"/>
                        <a:t> HCC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187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err="1"/>
                        <a:t>ibrutinib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/>
                        <a:t>chronic</a:t>
                      </a:r>
                      <a:r>
                        <a:rPr lang="en-AU" baseline="0" dirty="0"/>
                        <a:t> lymphocytic leukaemia</a:t>
                      </a:r>
                      <a:endParaRPr lang="en-AU" dirty="0"/>
                    </a:p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5286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err="1"/>
                        <a:t>pembrolizumab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MSI-H metastatic CRC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79641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756073" y="2516303"/>
            <a:ext cx="3435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/>
              <a:t>9   complete</a:t>
            </a:r>
          </a:p>
          <a:p>
            <a:r>
              <a:rPr lang="en-AU" sz="2800" dirty="0"/>
              <a:t>21 under evaluation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74545" y="1325563"/>
            <a:ext cx="34174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/>
              <a:t>commenced</a:t>
            </a:r>
          </a:p>
          <a:p>
            <a:r>
              <a:rPr lang="en-AU" sz="2800" dirty="0"/>
              <a:t>Sep 2019</a:t>
            </a:r>
          </a:p>
        </p:txBody>
      </p:sp>
    </p:spTree>
    <p:extLst>
      <p:ext uri="{BB962C8B-B14F-4D97-AF65-F5344CB8AC3E}">
        <p14:creationId xmlns:p14="http://schemas.microsoft.com/office/powerpoint/2010/main" val="3669779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8691"/>
            <a:ext cx="10515600" cy="5798272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Benefits</a:t>
            </a:r>
          </a:p>
          <a:p>
            <a:r>
              <a:rPr lang="en-AU" dirty="0"/>
              <a:t>Faster understanding of the benefits and toxicities of medicines</a:t>
            </a:r>
          </a:p>
          <a:p>
            <a:r>
              <a:rPr lang="en-AU" dirty="0"/>
              <a:t>Smaller companies might be more likely to bring medicines to </a:t>
            </a:r>
            <a:r>
              <a:rPr lang="en-AU" dirty="0" err="1"/>
              <a:t>Aus</a:t>
            </a:r>
            <a:endParaRPr lang="en-AU" dirty="0"/>
          </a:p>
          <a:p>
            <a:r>
              <a:rPr lang="en-AU" dirty="0"/>
              <a:t>Faster access for Australian patients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dirty="0"/>
              <a:t>Risks</a:t>
            </a:r>
          </a:p>
          <a:p>
            <a:r>
              <a:rPr lang="en-AU" dirty="0"/>
              <a:t>Group think</a:t>
            </a:r>
          </a:p>
          <a:p>
            <a:pPr marL="0" indent="0">
              <a:buNone/>
            </a:pPr>
            <a:r>
              <a:rPr lang="en-AU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337057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Provisional approvals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8532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436" y="235816"/>
            <a:ext cx="10515600" cy="503093"/>
          </a:xfrm>
        </p:spPr>
        <p:txBody>
          <a:bodyPr>
            <a:normAutofit fontScale="90000"/>
          </a:bodyPr>
          <a:lstStyle/>
          <a:p>
            <a:r>
              <a:rPr lang="en-AU" dirty="0"/>
              <a:t>Provisional approvals in Australia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9345" y="1708727"/>
            <a:ext cx="118317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/>
              <a:t>Early, temporary approval, partway through the clinical development program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AU" sz="2800" dirty="0"/>
              <a:t>unmet need in the setting of a lethal cancer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AU" sz="2800" dirty="0"/>
              <a:t>compelling treatment effect</a:t>
            </a:r>
          </a:p>
        </p:txBody>
      </p:sp>
    </p:spTree>
    <p:extLst>
      <p:ext uri="{BB962C8B-B14F-4D97-AF65-F5344CB8AC3E}">
        <p14:creationId xmlns:p14="http://schemas.microsoft.com/office/powerpoint/2010/main" val="4225422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codified in legislation in July 2018</a:t>
            </a:r>
            <a:br>
              <a:rPr lang="en-AU" dirty="0"/>
            </a:b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212437" y="1455665"/>
            <a:ext cx="10649527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dirty="0"/>
              <a:t>Indication</a:t>
            </a:r>
          </a:p>
          <a:p>
            <a:r>
              <a:rPr lang="en-AU" dirty="0"/>
              <a:t>This indication was approved via the </a:t>
            </a:r>
            <a:r>
              <a:rPr lang="en-AU" b="1" dirty="0"/>
              <a:t>provisional </a:t>
            </a:r>
            <a:r>
              <a:rPr lang="en-AU" dirty="0"/>
              <a:t>approval pathway, based on objective response rate and duration of response in a single-arm trial. Full registration for this indication depends on verification and description of clinical benefit in confirmatory trials.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2437" y="3687901"/>
            <a:ext cx="1155469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AU" sz="2400" dirty="0"/>
              <a:t>confirmatory studies: underway at the time of provisional approval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AU" sz="24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AU" sz="2400" dirty="0"/>
              <a:t>checkpoints at 2 and 4 years: TGA must make an active decision to continue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AU" sz="24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AU" sz="2400" dirty="0"/>
              <a:t>6 years: automatically removed from the market,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AU" sz="2400" dirty="0"/>
              <a:t>unless converted to regular approval</a:t>
            </a:r>
          </a:p>
          <a:p>
            <a:endParaRPr lang="en-AU" sz="2800" dirty="0"/>
          </a:p>
          <a:p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3364773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17214</TotalTime>
  <Words>908</Words>
  <Application>Microsoft Office PowerPoint</Application>
  <PresentationFormat>Widescreen</PresentationFormat>
  <Paragraphs>205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Update on regulatory processes in Australia</vt:lpstr>
      <vt:lpstr>ORBIS</vt:lpstr>
      <vt:lpstr>ORBIS oncology and malignant haematology medicines</vt:lpstr>
      <vt:lpstr>PowerPoint Presentation</vt:lpstr>
      <vt:lpstr>ORBIS applications approved by TGA as at Mar 2021</vt:lpstr>
      <vt:lpstr>PowerPoint Presentation</vt:lpstr>
      <vt:lpstr>Provisional approvals</vt:lpstr>
      <vt:lpstr>Provisional approvals in Australia</vt:lpstr>
      <vt:lpstr>codified in legislation in July 2018 </vt:lpstr>
      <vt:lpstr>PowerPoint Presentation</vt:lpstr>
      <vt:lpstr>provisional regulatory approvals for cancer medicines in Australia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COORY, Michael</dc:creator>
  <cp:lastModifiedBy>Michael Coory</cp:lastModifiedBy>
  <cp:revision>114</cp:revision>
  <dcterms:created xsi:type="dcterms:W3CDTF">2021-03-09T22:20:40Z</dcterms:created>
  <dcterms:modified xsi:type="dcterms:W3CDTF">2021-03-24T07:36:15Z</dcterms:modified>
</cp:coreProperties>
</file>