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SimSun" charset="0"/>
        <a:cs typeface="SimSun"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SimSun" charset="0"/>
        <a:cs typeface="SimSun"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SimSun" charset="0"/>
        <a:cs typeface="SimSun"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SimSun" charset="0"/>
        <a:cs typeface="SimSun"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SimSun" charset="0"/>
        <a:cs typeface="SimSun" charset="0"/>
      </a:defRPr>
    </a:lvl5pPr>
    <a:lvl6pPr marL="2286000" algn="l" defTabSz="457200" rtl="0" eaLnBrk="1" latinLnBrk="0" hangingPunct="1">
      <a:defRPr kern="1200">
        <a:solidFill>
          <a:schemeClr val="bg1"/>
        </a:solidFill>
        <a:latin typeface="Arial" charset="0"/>
        <a:ea typeface="SimSun" charset="0"/>
        <a:cs typeface="SimSun" charset="0"/>
      </a:defRPr>
    </a:lvl6pPr>
    <a:lvl7pPr marL="2743200" algn="l" defTabSz="457200" rtl="0" eaLnBrk="1" latinLnBrk="0" hangingPunct="1">
      <a:defRPr kern="1200">
        <a:solidFill>
          <a:schemeClr val="bg1"/>
        </a:solidFill>
        <a:latin typeface="Arial" charset="0"/>
        <a:ea typeface="SimSun" charset="0"/>
        <a:cs typeface="SimSun" charset="0"/>
      </a:defRPr>
    </a:lvl7pPr>
    <a:lvl8pPr marL="3200400" algn="l" defTabSz="457200" rtl="0" eaLnBrk="1" latinLnBrk="0" hangingPunct="1">
      <a:defRPr kern="1200">
        <a:solidFill>
          <a:schemeClr val="bg1"/>
        </a:solidFill>
        <a:latin typeface="Arial" charset="0"/>
        <a:ea typeface="SimSun" charset="0"/>
        <a:cs typeface="SimSun" charset="0"/>
      </a:defRPr>
    </a:lvl8pPr>
    <a:lvl9pPr marL="3657600" algn="l" defTabSz="457200" rtl="0" eaLnBrk="1" latinLnBrk="0" hangingPunct="1">
      <a:defRPr kern="1200">
        <a:solidFill>
          <a:schemeClr val="bg1"/>
        </a:solidFill>
        <a:latin typeface="Arial" charset="0"/>
        <a:ea typeface="SimSun" charset="0"/>
        <a:cs typeface="SimSu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6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0"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1"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2" name="Rectangle 4"/>
          <p:cNvSpPr>
            <a:spLocks noGrp="1" noChangeArrowheads="1"/>
          </p:cNvSpPr>
          <p:nvPr>
            <p:ph type="sldImg"/>
          </p:nvPr>
        </p:nvSpPr>
        <p:spPr bwMode="auto">
          <a:xfrm>
            <a:off x="1106488" y="812800"/>
            <a:ext cx="5338762" cy="400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2053" name="Rectangle 5"/>
          <p:cNvSpPr>
            <a:spLocks noGrp="1" noChangeArrowheads="1"/>
          </p:cNvSpPr>
          <p:nvPr>
            <p:ph type="body"/>
          </p:nvPr>
        </p:nvSpPr>
        <p:spPr bwMode="auto">
          <a:xfrm>
            <a:off x="755650" y="5078413"/>
            <a:ext cx="6042025" cy="480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a:p>
        </p:txBody>
      </p:sp>
      <p:sp>
        <p:nvSpPr>
          <p:cNvPr id="2054" name="Rectangle 6"/>
          <p:cNvSpPr>
            <a:spLocks noGrp="1" noChangeArrowheads="1"/>
          </p:cNvSpPr>
          <p:nvPr>
            <p:ph type="hdr"/>
          </p:nvPr>
        </p:nvSpPr>
        <p:spPr bwMode="auto">
          <a:xfrm>
            <a:off x="0" y="0"/>
            <a:ext cx="3275013"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endParaRPr lang="en-AU"/>
          </a:p>
        </p:txBody>
      </p:sp>
      <p:sp>
        <p:nvSpPr>
          <p:cNvPr id="2055" name="Rectangle 7"/>
          <p:cNvSpPr>
            <a:spLocks noGrp="1" noChangeArrowheads="1"/>
          </p:cNvSpPr>
          <p:nvPr>
            <p:ph type="dt"/>
          </p:nvPr>
        </p:nvSpPr>
        <p:spPr bwMode="auto">
          <a:xfrm>
            <a:off x="4278313" y="0"/>
            <a:ext cx="3275012"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endParaRPr lang="en-AU"/>
          </a:p>
        </p:txBody>
      </p:sp>
      <p:sp>
        <p:nvSpPr>
          <p:cNvPr id="2056" name="Rectangle 8"/>
          <p:cNvSpPr>
            <a:spLocks noGrp="1" noChangeArrowheads="1"/>
          </p:cNvSpPr>
          <p:nvPr>
            <p:ph type="ftr"/>
          </p:nvPr>
        </p:nvSpPr>
        <p:spPr bwMode="auto">
          <a:xfrm>
            <a:off x="0" y="10156825"/>
            <a:ext cx="3275013"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endParaRPr lang="en-AU"/>
          </a:p>
        </p:txBody>
      </p:sp>
      <p:sp>
        <p:nvSpPr>
          <p:cNvPr id="2057" name="Rectangle 9"/>
          <p:cNvSpPr>
            <a:spLocks noGrp="1" noChangeArrowheads="1"/>
          </p:cNvSpPr>
          <p:nvPr>
            <p:ph type="sldNum"/>
          </p:nvPr>
        </p:nvSpPr>
        <p:spPr bwMode="auto">
          <a:xfrm>
            <a:off x="4278313" y="10156825"/>
            <a:ext cx="3275012"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fld id="{7B1DCF56-1FEB-1E4C-9774-4BD40079CE57}" type="slidenum">
              <a:rPr lang="en-AU"/>
              <a:pPr/>
              <a:t>‹#›</a:t>
            </a:fld>
            <a:endParaRPr lang="en-AU"/>
          </a:p>
        </p:txBody>
      </p:sp>
    </p:spTree>
    <p:extLst>
      <p:ext uri="{BB962C8B-B14F-4D97-AF65-F5344CB8AC3E}">
        <p14:creationId xmlns:p14="http://schemas.microsoft.com/office/powerpoint/2010/main" val="404539808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698E56E-0B11-474B-8EE6-9F482277237A}" type="slidenum">
              <a:rPr lang="en-AU"/>
              <a:pPr/>
              <a:t>1</a:t>
            </a:fld>
            <a:endParaRPr lang="en-AU"/>
          </a:p>
        </p:txBody>
      </p:sp>
      <p:sp>
        <p:nvSpPr>
          <p:cNvPr id="45057"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5058"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CE44553-E398-7F4B-906C-E81F1AA339B1}" type="slidenum">
              <a:rPr lang="en-AU"/>
              <a:pPr/>
              <a:t>10</a:t>
            </a:fld>
            <a:endParaRPr lang="en-AU"/>
          </a:p>
        </p:txBody>
      </p:sp>
      <p:sp>
        <p:nvSpPr>
          <p:cNvPr id="54273"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06F9099-2FEB-2441-BF80-815F79D9C7A1}" type="slidenum">
              <a:rPr lang="en-AU"/>
              <a:pPr/>
              <a:t>11</a:t>
            </a:fld>
            <a:endParaRPr lang="en-AU"/>
          </a:p>
        </p:txBody>
      </p:sp>
      <p:sp>
        <p:nvSpPr>
          <p:cNvPr id="55297"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5298"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F30F500-6B26-5442-BAA4-52BB150E51B8}" type="slidenum">
              <a:rPr lang="en-AU"/>
              <a:pPr/>
              <a:t>12</a:t>
            </a:fld>
            <a:endParaRPr lang="en-AU"/>
          </a:p>
        </p:txBody>
      </p:sp>
      <p:sp>
        <p:nvSpPr>
          <p:cNvPr id="57345"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7346"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CA78057-A5D9-E441-BE88-16FCF7054DE7}" type="slidenum">
              <a:rPr lang="en-AU"/>
              <a:pPr/>
              <a:t>13</a:t>
            </a:fld>
            <a:endParaRPr lang="en-AU"/>
          </a:p>
        </p:txBody>
      </p:sp>
      <p:sp>
        <p:nvSpPr>
          <p:cNvPr id="59393"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9394"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F69306C-2A6E-9943-BD54-F0812F989E1D}" type="slidenum">
              <a:rPr lang="en-AU"/>
              <a:pPr/>
              <a:t>14</a:t>
            </a:fld>
            <a:endParaRPr lang="en-AU"/>
          </a:p>
        </p:txBody>
      </p:sp>
      <p:sp>
        <p:nvSpPr>
          <p:cNvPr id="61441"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42"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D7ACD6D-E746-5F4D-AC0A-8AA0C5532970}" type="slidenum">
              <a:rPr lang="en-AU"/>
              <a:pPr/>
              <a:t>15</a:t>
            </a:fld>
            <a:endParaRPr lang="en-AU"/>
          </a:p>
        </p:txBody>
      </p:sp>
      <p:sp>
        <p:nvSpPr>
          <p:cNvPr id="62465"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2466"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9C6875-0B91-6F40-BD55-0CEC4706601A}" type="slidenum">
              <a:rPr lang="en-AU"/>
              <a:pPr/>
              <a:t>17</a:t>
            </a:fld>
            <a:endParaRPr lang="en-AU"/>
          </a:p>
        </p:txBody>
      </p:sp>
      <p:sp>
        <p:nvSpPr>
          <p:cNvPr id="64513"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4514"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8312E71-12B6-4C4F-8720-5B7CEADE6E81}" type="slidenum">
              <a:rPr lang="en-AU"/>
              <a:pPr/>
              <a:t>18</a:t>
            </a:fld>
            <a:endParaRPr lang="en-AU"/>
          </a:p>
        </p:txBody>
      </p:sp>
      <p:sp>
        <p:nvSpPr>
          <p:cNvPr id="65537"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5538"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1A17A14-F3EC-D248-9E3B-C9600B34568C}" type="slidenum">
              <a:rPr lang="en-AU"/>
              <a:pPr/>
              <a:t>19</a:t>
            </a:fld>
            <a:endParaRPr lang="en-AU"/>
          </a:p>
        </p:txBody>
      </p:sp>
      <p:sp>
        <p:nvSpPr>
          <p:cNvPr id="66561"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6562"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481DB88-2748-9F4C-8367-337165304D2C}" type="slidenum">
              <a:rPr lang="en-AU"/>
              <a:pPr/>
              <a:t>20</a:t>
            </a:fld>
            <a:endParaRPr lang="en-AU"/>
          </a:p>
        </p:txBody>
      </p:sp>
      <p:sp>
        <p:nvSpPr>
          <p:cNvPr id="67585" name="Text Box 1"/>
          <p:cNvSpPr txBox="1">
            <a:spLocks noChangeArrowheads="1"/>
          </p:cNvSpPr>
          <p:nvPr/>
        </p:nvSpPr>
        <p:spPr bwMode="auto">
          <a:xfrm>
            <a:off x="1587500" y="1006475"/>
            <a:ext cx="4595813" cy="344805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586" name="Text Box 2"/>
          <p:cNvSpPr txBox="1">
            <a:spLocks noChangeArrowheads="1"/>
          </p:cNvSpPr>
          <p:nvPr>
            <p:ph type="body"/>
          </p:nvPr>
        </p:nvSpPr>
        <p:spPr bwMode="auto">
          <a:xfrm>
            <a:off x="1185863" y="4787900"/>
            <a:ext cx="5407025" cy="3867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7620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1pPr>
            <a:lvl2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2pPr>
            <a:lvl3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3pPr>
            <a:lvl4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4pPr>
            <a:lvl5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9pPr>
          </a:lstStyle>
          <a:p>
            <a:pPr eaLnBrk="1">
              <a:lnSpc>
                <a:spcPct val="93000"/>
              </a:lnSpc>
              <a:spcBef>
                <a:spcPct val="0"/>
              </a:spcBef>
              <a:buClrTx/>
              <a:buSzPct val="45000"/>
              <a:buFontTx/>
              <a:buNone/>
            </a:pPr>
            <a:r>
              <a:rPr lang="en-GB" sz="1400" b="1">
                <a:latin typeface="Arial" charset="0"/>
                <a:cs typeface="msgothic" charset="0"/>
              </a:rPr>
              <a:t>Trough plasma imatinib threshold for major molecular response (MMR)</a:t>
            </a:r>
            <a:r>
              <a:rPr lang="en-GB">
                <a:latin typeface="Arial" charset="0"/>
                <a:cs typeface="msgothic" charset="0"/>
              </a:rPr>
              <a:t>.(A) Receiver operating characteristic (ROC) curve analysis. Regarding trough imatinib plasma levels and their discrimination potential for MMR, the area under the ROC curve (AUC) was 0.775, with best sensitivity (77%) and specificity (71%) at a plasma threshold of 1002 ng imatinib/mL. (B) Box plots of trough imatinib plasma levels. The graph shows the dispersion around the median for patients with MMR (n = 34; median = 1350 ng/mL) and those without (n = 34; median = 885 ng/mL). The line across each box is the median; the bottom edge is the first quartile and the top edge is the third quartile; the error bars represent minimal and maximal values; the bottom line shows the 493.6 ng/mL (ie, 1 μmol/L) target concentration required to result in </a:t>
            </a:r>
            <a:r>
              <a:rPr lang="en-GB" i="1">
                <a:latin typeface="Arial" charset="0"/>
                <a:cs typeface="msgothic" charset="0"/>
              </a:rPr>
              <a:t>BCR-ABL</a:t>
            </a:r>
            <a:r>
              <a:rPr lang="en-GB">
                <a:latin typeface="Arial" charset="0"/>
                <a:cs typeface="msgothic" charset="0"/>
              </a:rPr>
              <a:t>–positive cell death in vitro; the top line shows the 1002 ng/mL efficient plasma threshold for trough imatinib levels in vivo. Of the 34 patients with MMR, 26 (76%) had trough imatinib plasma levels exceeding the 1002 ng/mL threshold. Of the 34 patients without MMR, 24 (71%) had trough imatinib plasma levels below the 1002 ng/mL threshold, whereas 27 patients (79%) had trough imatinib plasma levels exceeding the initially described target concentration (493.6 ng/mL) required to result in </a:t>
            </a:r>
            <a:r>
              <a:rPr lang="en-GB" i="1">
                <a:latin typeface="Arial" charset="0"/>
                <a:cs typeface="msgothic" charset="0"/>
              </a:rPr>
              <a:t>BCR-ABL</a:t>
            </a:r>
            <a:r>
              <a:rPr lang="en-GB">
                <a:latin typeface="Arial" charset="0"/>
                <a:cs typeface="msgothic" charset="0"/>
              </a:rPr>
              <a:t>–positive cell death in vitro.</a:t>
            </a:r>
            <a:r>
              <a:rPr lang="en-GB" baseline="33000">
                <a:latin typeface="Arial" charset="0"/>
                <a:cs typeface="msgothic" charset="0"/>
              </a:rPr>
              <a:t>8,15,16</a:t>
            </a:r>
            <a:r>
              <a:rPr lang="en-GB">
                <a:latin typeface="Arial" charset="0"/>
                <a:cs typeface="msgothic" charset="0"/>
              </a:rPr>
              <a:t> This initial target was validated in phase 1 to 2 studies on the basis of cytogenetic criteria, but it is not always sufficient to achieve MMR in vivo. Indeed, using a sharper criterion than CCR such as a 3 log reduction of </a:t>
            </a:r>
            <a:r>
              <a:rPr lang="en-GB" i="1">
                <a:latin typeface="Arial" charset="0"/>
                <a:cs typeface="msgothic" charset="0"/>
              </a:rPr>
              <a:t>BCR-ABL</a:t>
            </a:r>
            <a:r>
              <a:rPr lang="en-GB">
                <a:latin typeface="Arial" charset="0"/>
                <a:cs typeface="msgothic" charset="0"/>
              </a:rPr>
              <a:t> transcript levels, the efficient plasma threshold for trough imatinib levels should be set above 1002 ng/mL in vivo.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00B2ECE-3E33-464D-BD93-39B1F16181C8}" type="slidenum">
              <a:rPr lang="en-AU"/>
              <a:pPr/>
              <a:t>2</a:t>
            </a:fld>
            <a:endParaRPr lang="en-AU"/>
          </a:p>
        </p:txBody>
      </p:sp>
      <p:sp>
        <p:nvSpPr>
          <p:cNvPr id="46081"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6082"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03FFD04-F7BE-D44A-B027-E1B4981CF9DD}" type="slidenum">
              <a:rPr lang="en-AU"/>
              <a:pPr/>
              <a:t>21</a:t>
            </a:fld>
            <a:endParaRPr lang="en-AU"/>
          </a:p>
        </p:txBody>
      </p:sp>
      <p:sp>
        <p:nvSpPr>
          <p:cNvPr id="68609" name="Text Box 1"/>
          <p:cNvSpPr txBox="1">
            <a:spLocks noChangeArrowheads="1"/>
          </p:cNvSpPr>
          <p:nvPr/>
        </p:nvSpPr>
        <p:spPr bwMode="auto">
          <a:xfrm>
            <a:off x="1587500" y="1006475"/>
            <a:ext cx="4595813" cy="344805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610" name="Text Box 2"/>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7620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1pPr>
            <a:lvl2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2pPr>
            <a:lvl3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3pPr>
            <a:lvl4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4pPr>
            <a:lvl5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9pPr>
          </a:lstStyle>
          <a:p>
            <a:pPr eaLnBrk="1">
              <a:lnSpc>
                <a:spcPct val="93000"/>
              </a:lnSpc>
              <a:spcBef>
                <a:spcPct val="0"/>
              </a:spcBef>
              <a:buClrTx/>
              <a:buSzPct val="45000"/>
              <a:buFontTx/>
              <a:buNone/>
            </a:pPr>
            <a:r>
              <a:rPr lang="en-GB">
                <a:latin typeface="Arial" charset="0"/>
                <a:cs typeface="msgothic" charset="0"/>
              </a:rPr>
              <a:t>Distribution of imatinib trough levels at 400 mg daily at steady state on day 29 (n = 351). The vertical dashed lines represent 25th, 50th (median), and 75th percentiles (ie, 647, 879, and 1170 ng/mL, respectively).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6A42D77-C896-B441-B454-EEBAD4D67794}" type="slidenum">
              <a:rPr lang="en-AU"/>
              <a:pPr/>
              <a:t>22</a:t>
            </a:fld>
            <a:endParaRPr lang="en-AU"/>
          </a:p>
        </p:txBody>
      </p:sp>
      <p:sp>
        <p:nvSpPr>
          <p:cNvPr id="69633" name="Text Box 1"/>
          <p:cNvSpPr txBox="1">
            <a:spLocks noChangeArrowheads="1"/>
          </p:cNvSpPr>
          <p:nvPr/>
        </p:nvSpPr>
        <p:spPr bwMode="auto">
          <a:xfrm>
            <a:off x="1587500" y="1006475"/>
            <a:ext cx="4595813" cy="344805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634" name="Text Box 2"/>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0963">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1pPr>
            <a:lvl2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2pPr>
            <a:lvl3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3pPr>
            <a:lvl4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4pPr>
            <a:lvl5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sz="1200">
                <a:solidFill>
                  <a:srgbClr val="000000"/>
                </a:solidFill>
                <a:latin typeface="Times New Roman" charset="0"/>
                <a:ea typeface="ＭＳ Ｐゴシック" charset="0"/>
              </a:defRPr>
            </a:lvl9pPr>
          </a:lstStyle>
          <a:p>
            <a:pPr eaLnBrk="1">
              <a:lnSpc>
                <a:spcPct val="93000"/>
              </a:lnSpc>
              <a:spcBef>
                <a:spcPct val="0"/>
              </a:spcBef>
              <a:buClrTx/>
              <a:buSzPct val="45000"/>
              <a:buFontTx/>
              <a:buNone/>
            </a:pPr>
            <a:r>
              <a:rPr lang="en-GB">
                <a:latin typeface="Arial" charset="0"/>
                <a:cs typeface="msgothic" charset="0"/>
              </a:rPr>
              <a:t>Proposed draft scheme about how therapeutic drug monitoring might work in practice. Note that there are many uncertainties, such as the correct treatment of certain unfavorable genotypes, the optimum time for response assessment, and the 3-month trough level associated with poorer outcome, which require further research. PK, pharmacokinetic.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2F16514-452E-134D-8659-4DB99491FE0F}" type="slidenum">
              <a:rPr lang="en-AU"/>
              <a:pPr/>
              <a:t>23</a:t>
            </a:fld>
            <a:endParaRPr lang="en-AU"/>
          </a:p>
        </p:txBody>
      </p:sp>
      <p:sp>
        <p:nvSpPr>
          <p:cNvPr id="70657"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0658"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363A085-B682-5D4F-B7FA-0B89EC597040}" type="slidenum">
              <a:rPr lang="en-AU"/>
              <a:pPr/>
              <a:t>24</a:t>
            </a:fld>
            <a:endParaRPr lang="en-AU"/>
          </a:p>
        </p:txBody>
      </p:sp>
      <p:sp>
        <p:nvSpPr>
          <p:cNvPr id="71681"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1682"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FC66EA4-8086-BD41-A211-48280294BEED}" type="slidenum">
              <a:rPr lang="en-AU"/>
              <a:pPr/>
              <a:t>25</a:t>
            </a:fld>
            <a:endParaRPr lang="en-AU"/>
          </a:p>
        </p:txBody>
      </p:sp>
      <p:sp>
        <p:nvSpPr>
          <p:cNvPr id="72705"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2706"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6BD5ECE-AD33-ED4E-A34D-F82E11CB5FE8}" type="slidenum">
              <a:rPr lang="en-AU"/>
              <a:pPr/>
              <a:t>26</a:t>
            </a:fld>
            <a:endParaRPr lang="en-AU"/>
          </a:p>
        </p:txBody>
      </p:sp>
      <p:sp>
        <p:nvSpPr>
          <p:cNvPr id="73729"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3730"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8491D9B-0B55-0445-8EDD-92F78DC8B8A8}" type="slidenum">
              <a:rPr lang="en-AU"/>
              <a:pPr/>
              <a:t>28</a:t>
            </a:fld>
            <a:endParaRPr lang="en-AU"/>
          </a:p>
        </p:txBody>
      </p:sp>
      <p:sp>
        <p:nvSpPr>
          <p:cNvPr id="75777"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5778"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25AC53C-8037-E64C-A661-B7E39507F6B7}" type="slidenum">
              <a:rPr lang="en-AU"/>
              <a:pPr/>
              <a:t>29</a:t>
            </a:fld>
            <a:endParaRPr lang="en-AU"/>
          </a:p>
        </p:txBody>
      </p:sp>
      <p:sp>
        <p:nvSpPr>
          <p:cNvPr id="76801"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6802"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EBC8853-C6BF-A34B-8442-89D3E8EECA36}" type="slidenum">
              <a:rPr lang="en-AU"/>
              <a:pPr/>
              <a:t>31</a:t>
            </a:fld>
            <a:endParaRPr lang="en-AU"/>
          </a:p>
        </p:txBody>
      </p:sp>
      <p:sp>
        <p:nvSpPr>
          <p:cNvPr id="78849"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9"/>
          <p:cNvSpPr>
            <a:spLocks noGrp="1" noChangeArrowheads="1"/>
          </p:cNvSpPr>
          <p:nvPr>
            <p:ph type="sldNum"/>
          </p:nvPr>
        </p:nvSpPr>
        <p:spPr>
          <a:ln/>
        </p:spPr>
        <p:txBody>
          <a:bodyPr/>
          <a:lstStyle/>
          <a:p>
            <a:fld id="{12DB7923-C33E-164C-9420-255BC8638820}" type="slidenum">
              <a:rPr lang="en-AU"/>
              <a:pPr/>
              <a:t>32</a:t>
            </a:fld>
            <a:endParaRPr lang="en-AU"/>
          </a:p>
        </p:txBody>
      </p:sp>
      <p:sp>
        <p:nvSpPr>
          <p:cNvPr id="7987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lgn="r">
              <a:buClrTx/>
              <a:buFontTx/>
              <a:buNone/>
            </a:pPr>
            <a:fld id="{CB6015E3-1B43-DC4F-BE6D-D972B8634EE9}" type="slidenum">
              <a:rPr lang="en-AU" sz="1400">
                <a:latin typeface="Times New Roman" charset="0"/>
                <a:ea typeface="Arial Unicode MS" charset="0"/>
                <a:cs typeface="Arial Unicode MS" charset="0"/>
              </a:rPr>
              <a:pPr algn="r">
                <a:buClrTx/>
                <a:buFontTx/>
                <a:buNone/>
              </a:pPr>
              <a:t>32</a:t>
            </a:fld>
            <a:endParaRPr lang="en-AU" sz="1400">
              <a:latin typeface="Times New Roman" charset="0"/>
              <a:ea typeface="Arial Unicode MS" charset="0"/>
              <a:cs typeface="Arial Unicode MS" charset="0"/>
            </a:endParaRPr>
          </a:p>
        </p:txBody>
      </p:sp>
      <p:sp>
        <p:nvSpPr>
          <p:cNvPr id="79874" name="Text Box 2"/>
          <p:cNvSpPr txBox="1">
            <a:spLocks noChangeArrowheads="1"/>
          </p:cNvSpPr>
          <p:nvPr>
            <p:ph type="sldImg"/>
          </p:nvPr>
        </p:nvSpPr>
        <p:spPr bwMode="auto">
          <a:xfrm>
            <a:off x="1117600" y="809625"/>
            <a:ext cx="5324475" cy="3994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9875" name="Text Box 3"/>
          <p:cNvSpPr txBox="1">
            <a:spLocks noChangeArrowheads="1"/>
          </p:cNvSpPr>
          <p:nvPr>
            <p:ph type="body" idx="1"/>
          </p:nvPr>
        </p:nvSpPr>
        <p:spPr bwMode="auto">
          <a:xfrm>
            <a:off x="1006475" y="5076825"/>
            <a:ext cx="5543550" cy="4811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eaLnBrk="1" hangingPunct="1">
              <a:spcBef>
                <a:spcPts val="450"/>
              </a:spcBef>
              <a:buClrTx/>
              <a:buFontTx/>
              <a:buNone/>
            </a:pPr>
            <a:r>
              <a:rPr lang="en-US" sz="1400">
                <a:latin typeface="Arial" charset="0"/>
                <a:cs typeface="Arial" charset="0"/>
              </a:rPr>
              <a:t>However, modern molecular techniques, identifying polymorphisms and common mutations/variants in both normal tissue and malignant cells may be more useful to clinicians. And exploitation of the knowledge about the DPYD gene has been an area of interest in this field. To date, at least 20 polymorphisms of DPYD have been described; many are not known to be associated with altered DPD activity. Also, not all toxicity from 5FU can be explained by DPYD polymorphisms. The most consistent data are for the 14G1A variant, which leads to skipping of exon 14 (allele frequency 1:135), and has led to familial DPD deficiency, which is undetectable normally but can lead to life threatening 5FU toxicity. Even patients that are heterozygote for this polymorphism have low DPD activity and severe toxicity from 5FU. But this poly is rare, and coupled with the number of false positive polys in DPYD, DPD genotype analysis can not yet be substituted for DPD deficiency phenotyping.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015091E-0D01-A94C-8E55-E0E697E1B55B}" type="slidenum">
              <a:rPr lang="en-AU"/>
              <a:pPr/>
              <a:t>3</a:t>
            </a:fld>
            <a:endParaRPr lang="en-AU"/>
          </a:p>
        </p:txBody>
      </p:sp>
      <p:sp>
        <p:nvSpPr>
          <p:cNvPr id="47105"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9"/>
          <p:cNvSpPr>
            <a:spLocks noGrp="1" noChangeArrowheads="1"/>
          </p:cNvSpPr>
          <p:nvPr>
            <p:ph type="sldNum"/>
          </p:nvPr>
        </p:nvSpPr>
        <p:spPr>
          <a:ln/>
        </p:spPr>
        <p:txBody>
          <a:bodyPr/>
          <a:lstStyle/>
          <a:p>
            <a:fld id="{15A82595-6D24-9040-8554-746E9DCEAC6E}" type="slidenum">
              <a:rPr lang="en-AU"/>
              <a:pPr/>
              <a:t>33</a:t>
            </a:fld>
            <a:endParaRPr lang="en-AU"/>
          </a:p>
        </p:txBody>
      </p:sp>
      <p:sp>
        <p:nvSpPr>
          <p:cNvPr id="80897"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lgn="r">
              <a:buClrTx/>
              <a:buFontTx/>
              <a:buNone/>
            </a:pPr>
            <a:fld id="{9962AFAE-97A7-7B44-93C6-7EBCF9CBD5E1}" type="slidenum">
              <a:rPr lang="en-AU" sz="1400">
                <a:latin typeface="Times New Roman" charset="0"/>
                <a:ea typeface="Arial Unicode MS" charset="0"/>
                <a:cs typeface="Arial Unicode MS" charset="0"/>
              </a:rPr>
              <a:pPr algn="r">
                <a:buClrTx/>
                <a:buFontTx/>
                <a:buNone/>
              </a:pPr>
              <a:t>33</a:t>
            </a:fld>
            <a:endParaRPr lang="en-AU" sz="1400">
              <a:latin typeface="Times New Roman" charset="0"/>
              <a:ea typeface="Arial Unicode MS" charset="0"/>
              <a:cs typeface="Arial Unicode MS" charset="0"/>
            </a:endParaRPr>
          </a:p>
        </p:txBody>
      </p:sp>
      <p:sp>
        <p:nvSpPr>
          <p:cNvPr id="80898" name="Text Box 2"/>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0899" name="Text Box 3"/>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6B4F144-3B30-894E-A3E8-32E1C325BE03}" type="slidenum">
              <a:rPr lang="en-AU"/>
              <a:pPr/>
              <a:t>34</a:t>
            </a:fld>
            <a:endParaRPr lang="en-AU"/>
          </a:p>
        </p:txBody>
      </p:sp>
      <p:sp>
        <p:nvSpPr>
          <p:cNvPr id="81921"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5FDDD7-4C17-AE45-8E5C-666416C68254}" type="slidenum">
              <a:rPr lang="en-AU"/>
              <a:pPr/>
              <a:t>36</a:t>
            </a:fld>
            <a:endParaRPr lang="en-AU"/>
          </a:p>
        </p:txBody>
      </p:sp>
      <p:sp>
        <p:nvSpPr>
          <p:cNvPr id="83969"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3970"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3977975-23BE-B54F-BFAF-BAF22BBE27C7}" type="slidenum">
              <a:rPr lang="en-AU"/>
              <a:pPr/>
              <a:t>4</a:t>
            </a:fld>
            <a:endParaRPr lang="en-AU"/>
          </a:p>
        </p:txBody>
      </p:sp>
      <p:sp>
        <p:nvSpPr>
          <p:cNvPr id="48129"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8130"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226C250-ABF9-A342-8D2C-6F62D97101F4}" type="slidenum">
              <a:rPr lang="en-AU"/>
              <a:pPr/>
              <a:t>5</a:t>
            </a:fld>
            <a:endParaRPr lang="en-AU"/>
          </a:p>
        </p:txBody>
      </p:sp>
      <p:sp>
        <p:nvSpPr>
          <p:cNvPr id="49153"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A79B047-58E6-FB4B-934F-3DADB662DDC7}" type="slidenum">
              <a:rPr lang="en-AU"/>
              <a:pPr/>
              <a:t>6</a:t>
            </a:fld>
            <a:endParaRPr lang="en-AU"/>
          </a:p>
        </p:txBody>
      </p:sp>
      <p:sp>
        <p:nvSpPr>
          <p:cNvPr id="50177" name="Text Box 1"/>
          <p:cNvSpPr txBox="1">
            <a:spLocks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1EDA7B7-669F-7541-A34C-0A594B40FCA4}" type="slidenum">
              <a:rPr lang="en-AU"/>
              <a:pPr/>
              <a:t>7</a:t>
            </a:fld>
            <a:endParaRPr lang="en-AU"/>
          </a:p>
        </p:txBody>
      </p:sp>
      <p:sp>
        <p:nvSpPr>
          <p:cNvPr id="51201"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02"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8DFC198-7518-1548-BCD7-26311B81A286}" type="slidenum">
              <a:rPr lang="en-AU"/>
              <a:pPr/>
              <a:t>8</a:t>
            </a:fld>
            <a:endParaRPr lang="en-AU"/>
          </a:p>
        </p:txBody>
      </p:sp>
      <p:sp>
        <p:nvSpPr>
          <p:cNvPr id="52225"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2226"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18200F7-6592-1E43-A0D8-7E77F57E7534}" type="slidenum">
              <a:rPr lang="en-AU"/>
              <a:pPr/>
              <a:t>9</a:t>
            </a:fld>
            <a:endParaRPr lang="en-AU"/>
          </a:p>
        </p:txBody>
      </p:sp>
      <p:sp>
        <p:nvSpPr>
          <p:cNvPr id="53249"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AU"/>
          </a:p>
        </p:txBody>
      </p:sp>
      <p:sp>
        <p:nvSpPr>
          <p:cNvPr id="5" name="Footer Placeholder 4"/>
          <p:cNvSpPr>
            <a:spLocks noGrp="1"/>
          </p:cNvSpPr>
          <p:nvPr>
            <p:ph type="ftr" idx="11"/>
          </p:nvPr>
        </p:nvSpPr>
        <p:spPr/>
        <p:txBody>
          <a:bodyPr/>
          <a:lstStyle>
            <a:lvl1pPr>
              <a:defRPr/>
            </a:lvl1pPr>
          </a:lstStyle>
          <a:p>
            <a:endParaRPr lang="en-AU"/>
          </a:p>
        </p:txBody>
      </p:sp>
      <p:sp>
        <p:nvSpPr>
          <p:cNvPr id="6" name="Slide Number Placeholder 5"/>
          <p:cNvSpPr>
            <a:spLocks noGrp="1"/>
          </p:cNvSpPr>
          <p:nvPr>
            <p:ph type="sldNum" idx="12"/>
          </p:nvPr>
        </p:nvSpPr>
        <p:spPr/>
        <p:txBody>
          <a:bodyPr/>
          <a:lstStyle>
            <a:lvl1pPr>
              <a:defRPr/>
            </a:lvl1pPr>
          </a:lstStyle>
          <a:p>
            <a:fld id="{34ECDD28-78D4-3C45-8030-631286D5381E}" type="slidenum">
              <a:rPr lang="en-AU"/>
              <a:pPr/>
              <a:t>‹#›</a:t>
            </a:fld>
            <a:endParaRPr lang="en-AU"/>
          </a:p>
        </p:txBody>
      </p:sp>
    </p:spTree>
    <p:extLst>
      <p:ext uri="{BB962C8B-B14F-4D97-AF65-F5344CB8AC3E}">
        <p14:creationId xmlns:p14="http://schemas.microsoft.com/office/powerpoint/2010/main" val="284250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idx="10"/>
          </p:nvPr>
        </p:nvSpPr>
        <p:spPr/>
        <p:txBody>
          <a:bodyPr/>
          <a:lstStyle>
            <a:lvl1pPr>
              <a:defRPr/>
            </a:lvl1pPr>
          </a:lstStyle>
          <a:p>
            <a:endParaRPr lang="en-AU"/>
          </a:p>
        </p:txBody>
      </p:sp>
      <p:sp>
        <p:nvSpPr>
          <p:cNvPr id="5" name="Footer Placeholder 4"/>
          <p:cNvSpPr>
            <a:spLocks noGrp="1"/>
          </p:cNvSpPr>
          <p:nvPr>
            <p:ph type="ftr" idx="11"/>
          </p:nvPr>
        </p:nvSpPr>
        <p:spPr/>
        <p:txBody>
          <a:bodyPr/>
          <a:lstStyle>
            <a:lvl1pPr>
              <a:defRPr/>
            </a:lvl1pPr>
          </a:lstStyle>
          <a:p>
            <a:endParaRPr lang="en-AU"/>
          </a:p>
        </p:txBody>
      </p:sp>
      <p:sp>
        <p:nvSpPr>
          <p:cNvPr id="6" name="Slide Number Placeholder 5"/>
          <p:cNvSpPr>
            <a:spLocks noGrp="1"/>
          </p:cNvSpPr>
          <p:nvPr>
            <p:ph type="sldNum" idx="12"/>
          </p:nvPr>
        </p:nvSpPr>
        <p:spPr/>
        <p:txBody>
          <a:bodyPr/>
          <a:lstStyle>
            <a:lvl1pPr>
              <a:defRPr/>
            </a:lvl1pPr>
          </a:lstStyle>
          <a:p>
            <a:fld id="{C7E812A6-EE82-9245-AD73-707407CC8D42}" type="slidenum">
              <a:rPr lang="en-AU"/>
              <a:pPr/>
              <a:t>‹#›</a:t>
            </a:fld>
            <a:endParaRPr lang="en-AU"/>
          </a:p>
        </p:txBody>
      </p:sp>
    </p:spTree>
    <p:extLst>
      <p:ext uri="{BB962C8B-B14F-4D97-AF65-F5344CB8AC3E}">
        <p14:creationId xmlns:p14="http://schemas.microsoft.com/office/powerpoint/2010/main" val="308372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0" y="301625"/>
            <a:ext cx="2265363" cy="6450013"/>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503238" y="301625"/>
            <a:ext cx="6646862" cy="6450013"/>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idx="10"/>
          </p:nvPr>
        </p:nvSpPr>
        <p:spPr/>
        <p:txBody>
          <a:bodyPr/>
          <a:lstStyle>
            <a:lvl1pPr>
              <a:defRPr/>
            </a:lvl1pPr>
          </a:lstStyle>
          <a:p>
            <a:endParaRPr lang="en-AU"/>
          </a:p>
        </p:txBody>
      </p:sp>
      <p:sp>
        <p:nvSpPr>
          <p:cNvPr id="5" name="Footer Placeholder 4"/>
          <p:cNvSpPr>
            <a:spLocks noGrp="1"/>
          </p:cNvSpPr>
          <p:nvPr>
            <p:ph type="ftr" idx="11"/>
          </p:nvPr>
        </p:nvSpPr>
        <p:spPr/>
        <p:txBody>
          <a:bodyPr/>
          <a:lstStyle>
            <a:lvl1pPr>
              <a:defRPr/>
            </a:lvl1pPr>
          </a:lstStyle>
          <a:p>
            <a:endParaRPr lang="en-AU"/>
          </a:p>
        </p:txBody>
      </p:sp>
      <p:sp>
        <p:nvSpPr>
          <p:cNvPr id="6" name="Slide Number Placeholder 5"/>
          <p:cNvSpPr>
            <a:spLocks noGrp="1"/>
          </p:cNvSpPr>
          <p:nvPr>
            <p:ph type="sldNum" idx="12"/>
          </p:nvPr>
        </p:nvSpPr>
        <p:spPr/>
        <p:txBody>
          <a:bodyPr/>
          <a:lstStyle>
            <a:lvl1pPr>
              <a:defRPr/>
            </a:lvl1pPr>
          </a:lstStyle>
          <a:p>
            <a:fld id="{09D77EB0-A980-204E-A934-C92C88DDE62C}" type="slidenum">
              <a:rPr lang="en-AU"/>
              <a:pPr/>
              <a:t>‹#›</a:t>
            </a:fld>
            <a:endParaRPr lang="en-AU"/>
          </a:p>
        </p:txBody>
      </p:sp>
    </p:spTree>
    <p:extLst>
      <p:ext uri="{BB962C8B-B14F-4D97-AF65-F5344CB8AC3E}">
        <p14:creationId xmlns:p14="http://schemas.microsoft.com/office/powerpoint/2010/main" val="421911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4625" cy="1255713"/>
          </a:xfrm>
        </p:spPr>
        <p:txBody>
          <a:bodyPr/>
          <a:lstStyle/>
          <a:p>
            <a:r>
              <a:rPr lang="en-AU" smtClean="0"/>
              <a:t>Click to edit Master title style</a:t>
            </a:r>
            <a:endParaRPr lang="en-US"/>
          </a:p>
        </p:txBody>
      </p:sp>
      <p:sp>
        <p:nvSpPr>
          <p:cNvPr id="3" name="Date Placeholder 2"/>
          <p:cNvSpPr>
            <a:spLocks noGrp="1"/>
          </p:cNvSpPr>
          <p:nvPr>
            <p:ph type="dt" idx="10"/>
          </p:nvPr>
        </p:nvSpPr>
        <p:spPr>
          <a:xfrm>
            <a:off x="503238" y="6886575"/>
            <a:ext cx="2341562" cy="514350"/>
          </a:xfrm>
        </p:spPr>
        <p:txBody>
          <a:bodyPr/>
          <a:lstStyle>
            <a:lvl1pPr>
              <a:defRPr/>
            </a:lvl1pPr>
          </a:lstStyle>
          <a:p>
            <a:endParaRPr lang="en-AU"/>
          </a:p>
        </p:txBody>
      </p:sp>
      <p:sp>
        <p:nvSpPr>
          <p:cNvPr id="4" name="Footer Placeholder 3"/>
          <p:cNvSpPr>
            <a:spLocks noGrp="1"/>
          </p:cNvSpPr>
          <p:nvPr>
            <p:ph type="ftr" idx="11"/>
          </p:nvPr>
        </p:nvSpPr>
        <p:spPr>
          <a:xfrm>
            <a:off x="3448050" y="6886575"/>
            <a:ext cx="3189288" cy="514350"/>
          </a:xfrm>
        </p:spPr>
        <p:txBody>
          <a:bodyPr/>
          <a:lstStyle>
            <a:lvl1pPr>
              <a:defRPr/>
            </a:lvl1pPr>
          </a:lstStyle>
          <a:p>
            <a:endParaRPr lang="en-AU"/>
          </a:p>
        </p:txBody>
      </p:sp>
      <p:sp>
        <p:nvSpPr>
          <p:cNvPr id="5" name="Slide Number Placeholder 4"/>
          <p:cNvSpPr>
            <a:spLocks noGrp="1"/>
          </p:cNvSpPr>
          <p:nvPr>
            <p:ph type="sldNum" idx="12"/>
          </p:nvPr>
        </p:nvSpPr>
        <p:spPr>
          <a:xfrm>
            <a:off x="7227888" y="6886575"/>
            <a:ext cx="2341562" cy="514350"/>
          </a:xfrm>
        </p:spPr>
        <p:txBody>
          <a:bodyPr/>
          <a:lstStyle>
            <a:lvl1pPr>
              <a:defRPr/>
            </a:lvl1pPr>
          </a:lstStyle>
          <a:p>
            <a:fld id="{BD6416D3-59F7-264F-8C86-A77FDF702FA6}" type="slidenum">
              <a:rPr lang="en-AU"/>
              <a:pPr/>
              <a:t>‹#›</a:t>
            </a:fld>
            <a:endParaRPr lang="en-AU"/>
          </a:p>
        </p:txBody>
      </p:sp>
    </p:spTree>
    <p:extLst>
      <p:ext uri="{BB962C8B-B14F-4D97-AF65-F5344CB8AC3E}">
        <p14:creationId xmlns:p14="http://schemas.microsoft.com/office/powerpoint/2010/main" val="259959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4625" cy="1255713"/>
          </a:xfrm>
        </p:spPr>
        <p:txBody>
          <a:bodyPr/>
          <a:lstStyle/>
          <a:p>
            <a:r>
              <a:rPr lang="en-AU" smtClean="0"/>
              <a:t>Click to edit Master title style</a:t>
            </a:r>
            <a:endParaRPr lang="en-US"/>
          </a:p>
        </p:txBody>
      </p:sp>
      <p:sp>
        <p:nvSpPr>
          <p:cNvPr id="3" name="Content Placeholder 2"/>
          <p:cNvSpPr>
            <a:spLocks noGrp="1"/>
          </p:cNvSpPr>
          <p:nvPr>
            <p:ph sz="quarter" idx="1"/>
          </p:nvPr>
        </p:nvSpPr>
        <p:spPr>
          <a:xfrm>
            <a:off x="503238" y="1768475"/>
            <a:ext cx="4456112" cy="24145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503238" y="4335463"/>
            <a:ext cx="4456112" cy="241617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half" idx="3"/>
          </p:nvPr>
        </p:nvSpPr>
        <p:spPr>
          <a:xfrm>
            <a:off x="5111750" y="1768475"/>
            <a:ext cx="4456113" cy="498316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Date Placeholder 5"/>
          <p:cNvSpPr>
            <a:spLocks noGrp="1"/>
          </p:cNvSpPr>
          <p:nvPr>
            <p:ph type="dt" idx="10"/>
          </p:nvPr>
        </p:nvSpPr>
        <p:spPr>
          <a:xfrm>
            <a:off x="503238" y="6886575"/>
            <a:ext cx="2341562" cy="514350"/>
          </a:xfrm>
        </p:spPr>
        <p:txBody>
          <a:bodyPr/>
          <a:lstStyle>
            <a:lvl1pPr>
              <a:defRPr/>
            </a:lvl1pPr>
          </a:lstStyle>
          <a:p>
            <a:endParaRPr lang="en-AU"/>
          </a:p>
        </p:txBody>
      </p:sp>
      <p:sp>
        <p:nvSpPr>
          <p:cNvPr id="7" name="Footer Placeholder 6"/>
          <p:cNvSpPr>
            <a:spLocks noGrp="1"/>
          </p:cNvSpPr>
          <p:nvPr>
            <p:ph type="ftr" idx="11"/>
          </p:nvPr>
        </p:nvSpPr>
        <p:spPr>
          <a:xfrm>
            <a:off x="3448050" y="6886575"/>
            <a:ext cx="3189288" cy="514350"/>
          </a:xfrm>
        </p:spPr>
        <p:txBody>
          <a:bodyPr/>
          <a:lstStyle>
            <a:lvl1pPr>
              <a:defRPr/>
            </a:lvl1pPr>
          </a:lstStyle>
          <a:p>
            <a:endParaRPr lang="en-AU"/>
          </a:p>
        </p:txBody>
      </p:sp>
      <p:sp>
        <p:nvSpPr>
          <p:cNvPr id="8" name="Slide Number Placeholder 7"/>
          <p:cNvSpPr>
            <a:spLocks noGrp="1"/>
          </p:cNvSpPr>
          <p:nvPr>
            <p:ph type="sldNum" idx="12"/>
          </p:nvPr>
        </p:nvSpPr>
        <p:spPr>
          <a:xfrm>
            <a:off x="7227888" y="6886575"/>
            <a:ext cx="2341562" cy="514350"/>
          </a:xfrm>
        </p:spPr>
        <p:txBody>
          <a:bodyPr/>
          <a:lstStyle>
            <a:lvl1pPr>
              <a:defRPr/>
            </a:lvl1pPr>
          </a:lstStyle>
          <a:p>
            <a:fld id="{D525F318-006F-894E-9E94-990C848F1A61}" type="slidenum">
              <a:rPr lang="en-AU"/>
              <a:pPr/>
              <a:t>‹#›</a:t>
            </a:fld>
            <a:endParaRPr lang="en-AU"/>
          </a:p>
        </p:txBody>
      </p:sp>
    </p:spTree>
    <p:extLst>
      <p:ext uri="{BB962C8B-B14F-4D97-AF65-F5344CB8AC3E}">
        <p14:creationId xmlns:p14="http://schemas.microsoft.com/office/powerpoint/2010/main" val="427790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4625" cy="1255713"/>
          </a:xfrm>
        </p:spPr>
        <p:txBody>
          <a:bodyPr/>
          <a:lstStyle/>
          <a:p>
            <a:r>
              <a:rPr lang="en-AU" smtClean="0"/>
              <a:t>Click to edit Master title style</a:t>
            </a:r>
            <a:endParaRPr lang="en-US"/>
          </a:p>
        </p:txBody>
      </p:sp>
      <p:sp>
        <p:nvSpPr>
          <p:cNvPr id="3" name="Table Placeholder 2"/>
          <p:cNvSpPr>
            <a:spLocks noGrp="1"/>
          </p:cNvSpPr>
          <p:nvPr>
            <p:ph type="tbl" idx="1"/>
          </p:nvPr>
        </p:nvSpPr>
        <p:spPr>
          <a:xfrm>
            <a:off x="503238" y="1768475"/>
            <a:ext cx="9064625" cy="4983163"/>
          </a:xfrm>
        </p:spPr>
        <p:txBody>
          <a:bodyPr/>
          <a:lstStyle/>
          <a:p>
            <a:endParaRPr lang="en-US"/>
          </a:p>
        </p:txBody>
      </p:sp>
      <p:sp>
        <p:nvSpPr>
          <p:cNvPr id="4" name="Date Placeholder 3"/>
          <p:cNvSpPr>
            <a:spLocks noGrp="1"/>
          </p:cNvSpPr>
          <p:nvPr>
            <p:ph type="dt" idx="10"/>
          </p:nvPr>
        </p:nvSpPr>
        <p:spPr>
          <a:xfrm>
            <a:off x="503238" y="6886575"/>
            <a:ext cx="2341562" cy="514350"/>
          </a:xfrm>
        </p:spPr>
        <p:txBody>
          <a:bodyPr/>
          <a:lstStyle>
            <a:lvl1pPr>
              <a:defRPr/>
            </a:lvl1pPr>
          </a:lstStyle>
          <a:p>
            <a:endParaRPr lang="en-AU"/>
          </a:p>
        </p:txBody>
      </p:sp>
      <p:sp>
        <p:nvSpPr>
          <p:cNvPr id="5" name="Footer Placeholder 4"/>
          <p:cNvSpPr>
            <a:spLocks noGrp="1"/>
          </p:cNvSpPr>
          <p:nvPr>
            <p:ph type="ftr" idx="11"/>
          </p:nvPr>
        </p:nvSpPr>
        <p:spPr>
          <a:xfrm>
            <a:off x="3448050" y="6886575"/>
            <a:ext cx="3189288" cy="514350"/>
          </a:xfrm>
        </p:spPr>
        <p:txBody>
          <a:bodyPr/>
          <a:lstStyle>
            <a:lvl1pPr>
              <a:defRPr/>
            </a:lvl1pPr>
          </a:lstStyle>
          <a:p>
            <a:endParaRPr lang="en-AU"/>
          </a:p>
        </p:txBody>
      </p:sp>
      <p:sp>
        <p:nvSpPr>
          <p:cNvPr id="6" name="Slide Number Placeholder 5"/>
          <p:cNvSpPr>
            <a:spLocks noGrp="1"/>
          </p:cNvSpPr>
          <p:nvPr>
            <p:ph type="sldNum" idx="12"/>
          </p:nvPr>
        </p:nvSpPr>
        <p:spPr>
          <a:xfrm>
            <a:off x="7227888" y="6886575"/>
            <a:ext cx="2341562" cy="514350"/>
          </a:xfrm>
        </p:spPr>
        <p:txBody>
          <a:bodyPr/>
          <a:lstStyle>
            <a:lvl1pPr>
              <a:defRPr/>
            </a:lvl1pPr>
          </a:lstStyle>
          <a:p>
            <a:fld id="{5E358DC3-C041-994A-9B2B-BDE179B1E5C9}" type="slidenum">
              <a:rPr lang="en-AU"/>
              <a:pPr/>
              <a:t>‹#›</a:t>
            </a:fld>
            <a:endParaRPr lang="en-AU"/>
          </a:p>
        </p:txBody>
      </p:sp>
    </p:spTree>
    <p:extLst>
      <p:ext uri="{BB962C8B-B14F-4D97-AF65-F5344CB8AC3E}">
        <p14:creationId xmlns:p14="http://schemas.microsoft.com/office/powerpoint/2010/main" val="75182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idx="10"/>
          </p:nvPr>
        </p:nvSpPr>
        <p:spPr/>
        <p:txBody>
          <a:bodyPr/>
          <a:lstStyle>
            <a:lvl1pPr>
              <a:defRPr/>
            </a:lvl1pPr>
          </a:lstStyle>
          <a:p>
            <a:endParaRPr lang="en-AU"/>
          </a:p>
        </p:txBody>
      </p:sp>
      <p:sp>
        <p:nvSpPr>
          <p:cNvPr id="5" name="Footer Placeholder 4"/>
          <p:cNvSpPr>
            <a:spLocks noGrp="1"/>
          </p:cNvSpPr>
          <p:nvPr>
            <p:ph type="ftr" idx="11"/>
          </p:nvPr>
        </p:nvSpPr>
        <p:spPr/>
        <p:txBody>
          <a:bodyPr/>
          <a:lstStyle>
            <a:lvl1pPr>
              <a:defRPr/>
            </a:lvl1pPr>
          </a:lstStyle>
          <a:p>
            <a:endParaRPr lang="en-AU"/>
          </a:p>
        </p:txBody>
      </p:sp>
      <p:sp>
        <p:nvSpPr>
          <p:cNvPr id="6" name="Slide Number Placeholder 5"/>
          <p:cNvSpPr>
            <a:spLocks noGrp="1"/>
          </p:cNvSpPr>
          <p:nvPr>
            <p:ph type="sldNum" idx="12"/>
          </p:nvPr>
        </p:nvSpPr>
        <p:spPr/>
        <p:txBody>
          <a:bodyPr/>
          <a:lstStyle>
            <a:lvl1pPr>
              <a:defRPr/>
            </a:lvl1pPr>
          </a:lstStyle>
          <a:p>
            <a:fld id="{33E93F35-3740-2D49-9B5F-3D3369726D12}" type="slidenum">
              <a:rPr lang="en-AU"/>
              <a:pPr/>
              <a:t>‹#›</a:t>
            </a:fld>
            <a:endParaRPr lang="en-AU"/>
          </a:p>
        </p:txBody>
      </p:sp>
    </p:spTree>
    <p:extLst>
      <p:ext uri="{BB962C8B-B14F-4D97-AF65-F5344CB8AC3E}">
        <p14:creationId xmlns:p14="http://schemas.microsoft.com/office/powerpoint/2010/main" val="187718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Date Placeholder 3"/>
          <p:cNvSpPr>
            <a:spLocks noGrp="1"/>
          </p:cNvSpPr>
          <p:nvPr>
            <p:ph type="dt" idx="10"/>
          </p:nvPr>
        </p:nvSpPr>
        <p:spPr/>
        <p:txBody>
          <a:bodyPr/>
          <a:lstStyle>
            <a:lvl1pPr>
              <a:defRPr/>
            </a:lvl1pPr>
          </a:lstStyle>
          <a:p>
            <a:endParaRPr lang="en-AU"/>
          </a:p>
        </p:txBody>
      </p:sp>
      <p:sp>
        <p:nvSpPr>
          <p:cNvPr id="5" name="Footer Placeholder 4"/>
          <p:cNvSpPr>
            <a:spLocks noGrp="1"/>
          </p:cNvSpPr>
          <p:nvPr>
            <p:ph type="ftr" idx="11"/>
          </p:nvPr>
        </p:nvSpPr>
        <p:spPr/>
        <p:txBody>
          <a:bodyPr/>
          <a:lstStyle>
            <a:lvl1pPr>
              <a:defRPr/>
            </a:lvl1pPr>
          </a:lstStyle>
          <a:p>
            <a:endParaRPr lang="en-AU"/>
          </a:p>
        </p:txBody>
      </p:sp>
      <p:sp>
        <p:nvSpPr>
          <p:cNvPr id="6" name="Slide Number Placeholder 5"/>
          <p:cNvSpPr>
            <a:spLocks noGrp="1"/>
          </p:cNvSpPr>
          <p:nvPr>
            <p:ph type="sldNum" idx="12"/>
          </p:nvPr>
        </p:nvSpPr>
        <p:spPr/>
        <p:txBody>
          <a:bodyPr/>
          <a:lstStyle>
            <a:lvl1pPr>
              <a:defRPr/>
            </a:lvl1pPr>
          </a:lstStyle>
          <a:p>
            <a:fld id="{7030789C-27B7-8049-9BA2-6440F14732CD}" type="slidenum">
              <a:rPr lang="en-AU"/>
              <a:pPr/>
              <a:t>‹#›</a:t>
            </a:fld>
            <a:endParaRPr lang="en-AU"/>
          </a:p>
        </p:txBody>
      </p:sp>
    </p:spTree>
    <p:extLst>
      <p:ext uri="{BB962C8B-B14F-4D97-AF65-F5344CB8AC3E}">
        <p14:creationId xmlns:p14="http://schemas.microsoft.com/office/powerpoint/2010/main" val="27220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503238" y="1768475"/>
            <a:ext cx="4456112"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111750" y="1768475"/>
            <a:ext cx="4456113"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idx="10"/>
          </p:nvPr>
        </p:nvSpPr>
        <p:spPr/>
        <p:txBody>
          <a:bodyPr/>
          <a:lstStyle>
            <a:lvl1pPr>
              <a:defRPr/>
            </a:lvl1pPr>
          </a:lstStyle>
          <a:p>
            <a:endParaRPr lang="en-AU"/>
          </a:p>
        </p:txBody>
      </p:sp>
      <p:sp>
        <p:nvSpPr>
          <p:cNvPr id="6" name="Footer Placeholder 5"/>
          <p:cNvSpPr>
            <a:spLocks noGrp="1"/>
          </p:cNvSpPr>
          <p:nvPr>
            <p:ph type="ftr" idx="11"/>
          </p:nvPr>
        </p:nvSpPr>
        <p:spPr/>
        <p:txBody>
          <a:bodyPr/>
          <a:lstStyle>
            <a:lvl1pPr>
              <a:defRPr/>
            </a:lvl1pPr>
          </a:lstStyle>
          <a:p>
            <a:endParaRPr lang="en-AU"/>
          </a:p>
        </p:txBody>
      </p:sp>
      <p:sp>
        <p:nvSpPr>
          <p:cNvPr id="7" name="Slide Number Placeholder 6"/>
          <p:cNvSpPr>
            <a:spLocks noGrp="1"/>
          </p:cNvSpPr>
          <p:nvPr>
            <p:ph type="sldNum" idx="12"/>
          </p:nvPr>
        </p:nvSpPr>
        <p:spPr/>
        <p:txBody>
          <a:bodyPr/>
          <a:lstStyle>
            <a:lvl1pPr>
              <a:defRPr/>
            </a:lvl1pPr>
          </a:lstStyle>
          <a:p>
            <a:fld id="{E2F2E61E-BD90-C148-B9D8-44607BB535CA}" type="slidenum">
              <a:rPr lang="en-AU"/>
              <a:pPr/>
              <a:t>‹#›</a:t>
            </a:fld>
            <a:endParaRPr lang="en-AU"/>
          </a:p>
        </p:txBody>
      </p:sp>
    </p:spTree>
    <p:extLst>
      <p:ext uri="{BB962C8B-B14F-4D97-AF65-F5344CB8AC3E}">
        <p14:creationId xmlns:p14="http://schemas.microsoft.com/office/powerpoint/2010/main" val="155083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idx="10"/>
          </p:nvPr>
        </p:nvSpPr>
        <p:spPr/>
        <p:txBody>
          <a:bodyPr/>
          <a:lstStyle>
            <a:lvl1pPr>
              <a:defRPr/>
            </a:lvl1pPr>
          </a:lstStyle>
          <a:p>
            <a:endParaRPr lang="en-AU"/>
          </a:p>
        </p:txBody>
      </p:sp>
      <p:sp>
        <p:nvSpPr>
          <p:cNvPr id="8" name="Footer Placeholder 7"/>
          <p:cNvSpPr>
            <a:spLocks noGrp="1"/>
          </p:cNvSpPr>
          <p:nvPr>
            <p:ph type="ftr" idx="11"/>
          </p:nvPr>
        </p:nvSpPr>
        <p:spPr/>
        <p:txBody>
          <a:bodyPr/>
          <a:lstStyle>
            <a:lvl1pPr>
              <a:defRPr/>
            </a:lvl1pPr>
          </a:lstStyle>
          <a:p>
            <a:endParaRPr lang="en-AU"/>
          </a:p>
        </p:txBody>
      </p:sp>
      <p:sp>
        <p:nvSpPr>
          <p:cNvPr id="9" name="Slide Number Placeholder 8"/>
          <p:cNvSpPr>
            <a:spLocks noGrp="1"/>
          </p:cNvSpPr>
          <p:nvPr>
            <p:ph type="sldNum" idx="12"/>
          </p:nvPr>
        </p:nvSpPr>
        <p:spPr/>
        <p:txBody>
          <a:bodyPr/>
          <a:lstStyle>
            <a:lvl1pPr>
              <a:defRPr/>
            </a:lvl1pPr>
          </a:lstStyle>
          <a:p>
            <a:fld id="{92FEB965-CA6B-4A4B-8530-DBEB4CB9E2D2}" type="slidenum">
              <a:rPr lang="en-AU"/>
              <a:pPr/>
              <a:t>‹#›</a:t>
            </a:fld>
            <a:endParaRPr lang="en-AU"/>
          </a:p>
        </p:txBody>
      </p:sp>
    </p:spTree>
    <p:extLst>
      <p:ext uri="{BB962C8B-B14F-4D97-AF65-F5344CB8AC3E}">
        <p14:creationId xmlns:p14="http://schemas.microsoft.com/office/powerpoint/2010/main" val="321458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AU"/>
          </a:p>
        </p:txBody>
      </p:sp>
      <p:sp>
        <p:nvSpPr>
          <p:cNvPr id="4" name="Footer Placeholder 3"/>
          <p:cNvSpPr>
            <a:spLocks noGrp="1"/>
          </p:cNvSpPr>
          <p:nvPr>
            <p:ph type="ftr" idx="11"/>
          </p:nvPr>
        </p:nvSpPr>
        <p:spPr/>
        <p:txBody>
          <a:bodyPr/>
          <a:lstStyle>
            <a:lvl1pPr>
              <a:defRPr/>
            </a:lvl1pPr>
          </a:lstStyle>
          <a:p>
            <a:endParaRPr lang="en-AU"/>
          </a:p>
        </p:txBody>
      </p:sp>
      <p:sp>
        <p:nvSpPr>
          <p:cNvPr id="5" name="Slide Number Placeholder 4"/>
          <p:cNvSpPr>
            <a:spLocks noGrp="1"/>
          </p:cNvSpPr>
          <p:nvPr>
            <p:ph type="sldNum" idx="12"/>
          </p:nvPr>
        </p:nvSpPr>
        <p:spPr/>
        <p:txBody>
          <a:bodyPr/>
          <a:lstStyle>
            <a:lvl1pPr>
              <a:defRPr/>
            </a:lvl1pPr>
          </a:lstStyle>
          <a:p>
            <a:fld id="{24D93E9B-E059-CE48-B96C-0FF3DD945A12}" type="slidenum">
              <a:rPr lang="en-AU"/>
              <a:pPr/>
              <a:t>‹#›</a:t>
            </a:fld>
            <a:endParaRPr lang="en-AU"/>
          </a:p>
        </p:txBody>
      </p:sp>
    </p:spTree>
    <p:extLst>
      <p:ext uri="{BB962C8B-B14F-4D97-AF65-F5344CB8AC3E}">
        <p14:creationId xmlns:p14="http://schemas.microsoft.com/office/powerpoint/2010/main" val="209454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AU"/>
          </a:p>
        </p:txBody>
      </p:sp>
      <p:sp>
        <p:nvSpPr>
          <p:cNvPr id="3" name="Footer Placeholder 2"/>
          <p:cNvSpPr>
            <a:spLocks noGrp="1"/>
          </p:cNvSpPr>
          <p:nvPr>
            <p:ph type="ftr" idx="11"/>
          </p:nvPr>
        </p:nvSpPr>
        <p:spPr/>
        <p:txBody>
          <a:bodyPr/>
          <a:lstStyle>
            <a:lvl1pPr>
              <a:defRPr/>
            </a:lvl1pPr>
          </a:lstStyle>
          <a:p>
            <a:endParaRPr lang="en-AU"/>
          </a:p>
        </p:txBody>
      </p:sp>
      <p:sp>
        <p:nvSpPr>
          <p:cNvPr id="4" name="Slide Number Placeholder 3"/>
          <p:cNvSpPr>
            <a:spLocks noGrp="1"/>
          </p:cNvSpPr>
          <p:nvPr>
            <p:ph type="sldNum" idx="12"/>
          </p:nvPr>
        </p:nvSpPr>
        <p:spPr/>
        <p:txBody>
          <a:bodyPr/>
          <a:lstStyle>
            <a:lvl1pPr>
              <a:defRPr/>
            </a:lvl1pPr>
          </a:lstStyle>
          <a:p>
            <a:fld id="{B5EF3D8E-B12A-3942-8D3F-3C4199C8063C}" type="slidenum">
              <a:rPr lang="en-AU"/>
              <a:pPr/>
              <a:t>‹#›</a:t>
            </a:fld>
            <a:endParaRPr lang="en-AU"/>
          </a:p>
        </p:txBody>
      </p:sp>
    </p:spTree>
    <p:extLst>
      <p:ext uri="{BB962C8B-B14F-4D97-AF65-F5344CB8AC3E}">
        <p14:creationId xmlns:p14="http://schemas.microsoft.com/office/powerpoint/2010/main" val="136338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idx="10"/>
          </p:nvPr>
        </p:nvSpPr>
        <p:spPr/>
        <p:txBody>
          <a:bodyPr/>
          <a:lstStyle>
            <a:lvl1pPr>
              <a:defRPr/>
            </a:lvl1pPr>
          </a:lstStyle>
          <a:p>
            <a:endParaRPr lang="en-AU"/>
          </a:p>
        </p:txBody>
      </p:sp>
      <p:sp>
        <p:nvSpPr>
          <p:cNvPr id="6" name="Footer Placeholder 5"/>
          <p:cNvSpPr>
            <a:spLocks noGrp="1"/>
          </p:cNvSpPr>
          <p:nvPr>
            <p:ph type="ftr" idx="11"/>
          </p:nvPr>
        </p:nvSpPr>
        <p:spPr/>
        <p:txBody>
          <a:bodyPr/>
          <a:lstStyle>
            <a:lvl1pPr>
              <a:defRPr/>
            </a:lvl1pPr>
          </a:lstStyle>
          <a:p>
            <a:endParaRPr lang="en-AU"/>
          </a:p>
        </p:txBody>
      </p:sp>
      <p:sp>
        <p:nvSpPr>
          <p:cNvPr id="7" name="Slide Number Placeholder 6"/>
          <p:cNvSpPr>
            <a:spLocks noGrp="1"/>
          </p:cNvSpPr>
          <p:nvPr>
            <p:ph type="sldNum" idx="12"/>
          </p:nvPr>
        </p:nvSpPr>
        <p:spPr/>
        <p:txBody>
          <a:bodyPr/>
          <a:lstStyle>
            <a:lvl1pPr>
              <a:defRPr/>
            </a:lvl1pPr>
          </a:lstStyle>
          <a:p>
            <a:fld id="{A5B99AFB-745F-034E-B984-67A38453A1A5}" type="slidenum">
              <a:rPr lang="en-AU"/>
              <a:pPr/>
              <a:t>‹#›</a:t>
            </a:fld>
            <a:endParaRPr lang="en-AU"/>
          </a:p>
        </p:txBody>
      </p:sp>
    </p:spTree>
    <p:extLst>
      <p:ext uri="{BB962C8B-B14F-4D97-AF65-F5344CB8AC3E}">
        <p14:creationId xmlns:p14="http://schemas.microsoft.com/office/powerpoint/2010/main" val="372952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idx="10"/>
          </p:nvPr>
        </p:nvSpPr>
        <p:spPr/>
        <p:txBody>
          <a:bodyPr/>
          <a:lstStyle>
            <a:lvl1pPr>
              <a:defRPr/>
            </a:lvl1pPr>
          </a:lstStyle>
          <a:p>
            <a:endParaRPr lang="en-AU"/>
          </a:p>
        </p:txBody>
      </p:sp>
      <p:sp>
        <p:nvSpPr>
          <p:cNvPr id="6" name="Footer Placeholder 5"/>
          <p:cNvSpPr>
            <a:spLocks noGrp="1"/>
          </p:cNvSpPr>
          <p:nvPr>
            <p:ph type="ftr" idx="11"/>
          </p:nvPr>
        </p:nvSpPr>
        <p:spPr/>
        <p:txBody>
          <a:bodyPr/>
          <a:lstStyle>
            <a:lvl1pPr>
              <a:defRPr/>
            </a:lvl1pPr>
          </a:lstStyle>
          <a:p>
            <a:endParaRPr lang="en-AU"/>
          </a:p>
        </p:txBody>
      </p:sp>
      <p:sp>
        <p:nvSpPr>
          <p:cNvPr id="7" name="Slide Number Placeholder 6"/>
          <p:cNvSpPr>
            <a:spLocks noGrp="1"/>
          </p:cNvSpPr>
          <p:nvPr>
            <p:ph type="sldNum" idx="12"/>
          </p:nvPr>
        </p:nvSpPr>
        <p:spPr/>
        <p:txBody>
          <a:bodyPr/>
          <a:lstStyle>
            <a:lvl1pPr>
              <a:defRPr/>
            </a:lvl1pPr>
          </a:lstStyle>
          <a:p>
            <a:fld id="{11A013F9-9EC5-F24F-B23C-C19A5C7B7EC5}" type="slidenum">
              <a:rPr lang="en-AU"/>
              <a:pPr/>
              <a:t>‹#›</a:t>
            </a:fld>
            <a:endParaRPr lang="en-AU"/>
          </a:p>
        </p:txBody>
      </p:sp>
    </p:spTree>
    <p:extLst>
      <p:ext uri="{BB962C8B-B14F-4D97-AF65-F5344CB8AC3E}">
        <p14:creationId xmlns:p14="http://schemas.microsoft.com/office/powerpoint/2010/main" val="18090373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462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503238" y="1768475"/>
            <a:ext cx="9064625"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2808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50323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n-AU"/>
          </a:p>
        </p:txBody>
      </p:sp>
      <p:sp>
        <p:nvSpPr>
          <p:cNvPr id="1028" name="Rectangle 4"/>
          <p:cNvSpPr>
            <a:spLocks noGrp="1" noChangeArrowheads="1"/>
          </p:cNvSpPr>
          <p:nvPr>
            <p:ph type="ftr"/>
          </p:nvPr>
        </p:nvSpPr>
        <p:spPr bwMode="auto">
          <a:xfrm>
            <a:off x="3448050" y="6886575"/>
            <a:ext cx="31892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n-AU"/>
          </a:p>
        </p:txBody>
      </p:sp>
      <p:sp>
        <p:nvSpPr>
          <p:cNvPr id="1029" name="Rectangle 5"/>
          <p:cNvSpPr>
            <a:spLocks noGrp="1" noChangeArrowheads="1"/>
          </p:cNvSpPr>
          <p:nvPr>
            <p:ph type="sldNum"/>
          </p:nvPr>
        </p:nvSpPr>
        <p:spPr bwMode="auto">
          <a:xfrm>
            <a:off x="722788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581307F6-F4A5-0B4D-A0BD-9C6072251EAA}"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SimSun" charset="0"/>
          <a:cs typeface="SimSun"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503238" y="663575"/>
            <a:ext cx="9069387" cy="311626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solidFill>
                  <a:srgbClr val="47B8B8"/>
                </a:solidFill>
              </a:rPr>
              <a:t>Pharmacokinetics Tools for Early Phase Trials</a:t>
            </a:r>
            <a:br>
              <a:rPr lang="en-AU">
                <a:solidFill>
                  <a:srgbClr val="47B8B8"/>
                </a:solidFill>
              </a:rPr>
            </a:br>
            <a:r>
              <a:rPr lang="en-AU">
                <a:solidFill>
                  <a:srgbClr val="47B8B8"/>
                </a:solidFill>
              </a:rPr>
              <a:t>or</a:t>
            </a:r>
            <a:br>
              <a:rPr lang="en-AU">
                <a:solidFill>
                  <a:srgbClr val="47B8B8"/>
                </a:solidFill>
              </a:rPr>
            </a:br>
            <a:r>
              <a:rPr lang="en-AU">
                <a:solidFill>
                  <a:srgbClr val="47B8B8"/>
                </a:solidFill>
              </a:rPr>
              <a:t>Personalised Therapy by </a:t>
            </a:r>
            <a:br>
              <a:rPr lang="en-AU">
                <a:solidFill>
                  <a:srgbClr val="47B8B8"/>
                </a:solidFill>
              </a:rPr>
            </a:br>
            <a:r>
              <a:rPr lang="en-AU">
                <a:solidFill>
                  <a:srgbClr val="47B8B8"/>
                </a:solidFill>
              </a:rPr>
              <a:t>Dose Optimisation</a:t>
            </a:r>
          </a:p>
        </p:txBody>
      </p:sp>
      <p:sp>
        <p:nvSpPr>
          <p:cNvPr id="3074" name="Rectangle 2"/>
          <p:cNvSpPr>
            <a:spLocks noGrp="1" noChangeArrowheads="1"/>
          </p:cNvSpPr>
          <p:nvPr>
            <p:ph type="subTitle" idx="4294967295"/>
          </p:nvPr>
        </p:nvSpPr>
        <p:spPr bwMode="auto">
          <a:xfrm>
            <a:off x="0" y="4679950"/>
            <a:ext cx="7269163" cy="2797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indent="-338138"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400"/>
              <a:t>Stephen Ackland</a:t>
            </a:r>
          </a:p>
          <a:p>
            <a:pPr indent="-338138"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400"/>
              <a:t>Director, Hunter Cancer Research Alliance, </a:t>
            </a:r>
          </a:p>
          <a:p>
            <a:pPr indent="-338138"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400"/>
              <a:t>University of Newcastle</a:t>
            </a:r>
          </a:p>
          <a:p>
            <a:pPr indent="-338138"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400"/>
              <a:t>170323</a:t>
            </a:r>
          </a:p>
          <a:p>
            <a:pPr indent="-338138"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p>
          <a:p>
            <a:pPr indent="-338138"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800"/>
              <a:t>Drug Development 2017</a:t>
            </a:r>
          </a:p>
          <a:p>
            <a:pPr indent="-338138"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800"/>
              <a:t>Garvan Institute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l="4993" t="5260" r="5005" b="5266"/>
          <a:stretch>
            <a:fillRect/>
          </a:stretch>
        </p:blipFill>
        <p:spPr bwMode="auto">
          <a:xfrm>
            <a:off x="6659563" y="4319588"/>
            <a:ext cx="3240087" cy="3059112"/>
          </a:xfrm>
          <a:prstGeom prst="rect">
            <a:avLst/>
          </a:prstGeom>
          <a:noFill/>
          <a:ln>
            <a:noFill/>
          </a:ln>
          <a:effectLst/>
          <a:extLst>
            <a:ext uri="{909E8E84-426E-40dd-AFC4-6F175D3DCCD1}">
              <a14:hiddenFill xmlns:a14="http://schemas.microsoft.com/office/drawing/2010/main">
                <a:blipFill dpi="0" rotWithShape="0">
                  <a:blip/>
                  <a:srcRect l="4993" t="5260" r="5005" b="526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03238" y="30162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Gamelin et al JCO 2008</a:t>
            </a:r>
          </a:p>
        </p:txBody>
      </p:sp>
      <p:sp>
        <p:nvSpPr>
          <p:cNvPr id="12290" name="Rectangle 2"/>
          <p:cNvSpPr>
            <a:spLocks noGrp="1" noChangeArrowheads="1"/>
          </p:cNvSpPr>
          <p:nvPr>
            <p:ph type="body" idx="1"/>
          </p:nvPr>
        </p:nvSpPr>
        <p:spPr>
          <a:xfrm>
            <a:off x="503238" y="1768475"/>
            <a:ext cx="9070975" cy="4989513"/>
          </a:xfrm>
          <a:ln/>
        </p:spPr>
        <p:txBody>
          <a:bodyPr/>
          <a:lstStyle/>
          <a:p>
            <a:pPr marL="427038" indent="-322263">
              <a:buSzPct val="45000"/>
              <a:buFont typeface="Wingdings" charset="0"/>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n-AU"/>
              <a:t>RCT in mCRC</a:t>
            </a:r>
          </a:p>
          <a:p>
            <a:pPr marL="858838" lvl="1" indent="-320675">
              <a:buSzPct val="75000"/>
              <a:buFont typeface="Symbol" charset="0"/>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n-AU"/>
              <a:t>Arm A</a:t>
            </a:r>
          </a:p>
          <a:p>
            <a:pPr marL="2286000" lvl="2" indent="-455613">
              <a:buFont typeface="Times New Roman" charset="0"/>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n-AU"/>
              <a:t>standard dosing BSA 1500 mg/m2, adjusted for toxicity   (n=104)</a:t>
            </a:r>
          </a:p>
          <a:p>
            <a:pPr marL="858838" lvl="1" indent="-320675">
              <a:buSzPct val="75000"/>
              <a:buFont typeface="Symbol" charset="0"/>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n-AU"/>
              <a:t>Arm B</a:t>
            </a:r>
          </a:p>
          <a:p>
            <a:pPr marL="2286000" lvl="2" indent="-455613">
              <a:buFont typeface="Times New Roman" charset="0"/>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n-AU"/>
              <a:t>TDM and weekly adjustment to AUC 20-24 (n=104)</a:t>
            </a:r>
          </a:p>
          <a:p>
            <a:pPr marL="858838" lvl="1" indent="-320675">
              <a:buSzPct val="75000"/>
              <a:buFont typeface="Symbol" charset="0"/>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n-AU"/>
              <a:t>Arm B mean dose 1790 mg/m2 (900-3300)</a:t>
            </a:r>
          </a:p>
          <a:p>
            <a:pPr marL="858838" lvl="1" indent="-320675">
              <a:buSzPct val="75000"/>
              <a:buFont typeface="Symbol" charset="0"/>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n-AU"/>
              <a:t>ORR A:18%, B:34%</a:t>
            </a:r>
          </a:p>
          <a:p>
            <a:pPr marL="858838" lvl="1" indent="-320675">
              <a:buSzPct val="75000"/>
              <a:buFont typeface="Symbol" charset="0"/>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pPr>
            <a:r>
              <a:rPr lang="en-AU"/>
              <a:t>med OS A: 16mo, B: 22mo</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238500"/>
            <a:ext cx="4625975" cy="396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Rectangle 2"/>
          <p:cNvSpPr>
            <a:spLocks noGrp="1" noChangeArrowheads="1"/>
          </p:cNvSpPr>
          <p:nvPr>
            <p:ph type="title"/>
          </p:nvPr>
        </p:nvSpPr>
        <p:spPr>
          <a:xfrm>
            <a:off x="503238" y="30162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Individualized 5FU dosing in metastatic CRC</a:t>
            </a:r>
          </a:p>
        </p:txBody>
      </p:sp>
      <p:sp>
        <p:nvSpPr>
          <p:cNvPr id="13315" name="Text Box 3"/>
          <p:cNvSpPr txBox="1">
            <a:spLocks noChangeArrowheads="1"/>
          </p:cNvSpPr>
          <p:nvPr/>
        </p:nvSpPr>
        <p:spPr bwMode="auto">
          <a:xfrm>
            <a:off x="1079500" y="1738313"/>
            <a:ext cx="47244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A: 1500 mg/m2, 8hr infusion, weekly (n=104)</a:t>
            </a:r>
          </a:p>
          <a:p>
            <a:pPr>
              <a:buClrTx/>
              <a:buFontTx/>
              <a:buNone/>
            </a:pPr>
            <a:r>
              <a:rPr lang="en-AU"/>
              <a:t>B: PK- adjusted → AUC 20-24 mg.hr/L (n= 104)</a:t>
            </a: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175" y="2519363"/>
            <a:ext cx="5451475" cy="341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7" name="Text Box 5"/>
          <p:cNvSpPr txBox="1">
            <a:spLocks noChangeArrowheads="1"/>
          </p:cNvSpPr>
          <p:nvPr/>
        </p:nvSpPr>
        <p:spPr bwMode="auto">
          <a:xfrm>
            <a:off x="5940425" y="5940425"/>
            <a:ext cx="173037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Response rate:</a:t>
            </a:r>
          </a:p>
          <a:p>
            <a:pPr>
              <a:buClrTx/>
              <a:buFontTx/>
              <a:buNone/>
            </a:pPr>
            <a:r>
              <a:rPr lang="en-AU"/>
              <a:t>A: 18%</a:t>
            </a:r>
          </a:p>
          <a:p>
            <a:pPr>
              <a:buClrTx/>
              <a:buFontTx/>
              <a:buNone/>
            </a:pPr>
            <a:r>
              <a:rPr lang="en-AU"/>
              <a:t>B: 34%</a:t>
            </a:r>
          </a:p>
        </p:txBody>
      </p:sp>
      <p:sp>
        <p:nvSpPr>
          <p:cNvPr id="13318" name="Text Box 6"/>
          <p:cNvSpPr txBox="1">
            <a:spLocks noChangeArrowheads="1"/>
          </p:cNvSpPr>
          <p:nvPr/>
        </p:nvSpPr>
        <p:spPr bwMode="auto">
          <a:xfrm rot="16200000">
            <a:off x="-156369" y="4845844"/>
            <a:ext cx="2100263"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Survival probability</a:t>
            </a:r>
          </a:p>
        </p:txBody>
      </p:sp>
      <p:sp>
        <p:nvSpPr>
          <p:cNvPr id="13319" name="Text Box 7"/>
          <p:cNvSpPr txBox="1">
            <a:spLocks noChangeArrowheads="1"/>
          </p:cNvSpPr>
          <p:nvPr/>
        </p:nvSpPr>
        <p:spPr bwMode="auto">
          <a:xfrm>
            <a:off x="3060700" y="4140200"/>
            <a:ext cx="1387475"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Median OS:</a:t>
            </a:r>
          </a:p>
          <a:p>
            <a:pPr>
              <a:buClrTx/>
              <a:buFontTx/>
              <a:buNone/>
            </a:pPr>
            <a:r>
              <a:rPr lang="en-AU"/>
              <a:t>A: 16 mo</a:t>
            </a:r>
          </a:p>
          <a:p>
            <a:pPr>
              <a:buClrTx/>
              <a:buFontTx/>
              <a:buNone/>
            </a:pPr>
            <a:r>
              <a:rPr lang="en-AU"/>
              <a:t>B: 22 mo</a:t>
            </a:r>
          </a:p>
        </p:txBody>
      </p:sp>
      <p:sp>
        <p:nvSpPr>
          <p:cNvPr id="13320" name="Text Box 8"/>
          <p:cNvSpPr txBox="1">
            <a:spLocks noChangeArrowheads="1"/>
          </p:cNvSpPr>
          <p:nvPr/>
        </p:nvSpPr>
        <p:spPr bwMode="auto">
          <a:xfrm>
            <a:off x="6480175" y="6840538"/>
            <a:ext cx="33940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Gamelin et al J Clin Oncol 2008</a:t>
            </a:r>
          </a:p>
        </p:txBody>
      </p:sp>
      <p:sp>
        <p:nvSpPr>
          <p:cNvPr id="13321" name="Text Box 9"/>
          <p:cNvSpPr txBox="1">
            <a:spLocks noChangeArrowheads="1"/>
          </p:cNvSpPr>
          <p:nvPr/>
        </p:nvSpPr>
        <p:spPr bwMode="auto">
          <a:xfrm>
            <a:off x="6132513" y="3060700"/>
            <a:ext cx="3948112"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808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spcAft>
                <a:spcPts val="1138"/>
              </a:spcAft>
              <a:buClrTx/>
              <a:buFontTx/>
              <a:buNone/>
            </a:pPr>
            <a:r>
              <a:rPr lang="en-AU" sz="1600"/>
              <a:t>Arm B mean dose 1790 mg/m2 (900-3300)</a:t>
            </a:r>
          </a:p>
        </p:txBody>
      </p:sp>
      <p:sp>
        <p:nvSpPr>
          <p:cNvPr id="13322" name="Line 10"/>
          <p:cNvSpPr>
            <a:spLocks noChangeShapeType="1"/>
          </p:cNvSpPr>
          <p:nvPr/>
        </p:nvSpPr>
        <p:spPr bwMode="auto">
          <a:xfrm>
            <a:off x="6840538" y="3419475"/>
            <a:ext cx="1587" cy="900113"/>
          </a:xfrm>
          <a:prstGeom prst="line">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Tree>
  </p:cSld>
  <p:clrMapOvr>
    <a:masterClrMapping/>
  </p:clrMapOvr>
  <p:transition xmlns:p14="http://schemas.microsoft.com/office/powerpoint/2010/main" spd="slow"/>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03238" y="179388"/>
            <a:ext cx="9070975" cy="1384300"/>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600"/>
              <a:t>Individualised 5FU dosing in metastatic CRC</a:t>
            </a:r>
          </a:p>
        </p:txBody>
      </p:sp>
      <p:sp>
        <p:nvSpPr>
          <p:cNvPr id="15362" name="Rectangle 2"/>
          <p:cNvSpPr>
            <a:spLocks noGrp="1" noChangeArrowheads="1"/>
          </p:cNvSpPr>
          <p:nvPr>
            <p:ph type="body" idx="1"/>
          </p:nvPr>
        </p:nvSpPr>
        <p:spPr>
          <a:xfrm>
            <a:off x="503238" y="1260475"/>
            <a:ext cx="9070975" cy="4989513"/>
          </a:xfrm>
          <a:ln/>
        </p:spPr>
        <p:txBody>
          <a:bodyPr tIns="23040"/>
          <a:lstStyle/>
          <a:p>
            <a:pPr marL="423863" indent="-319088">
              <a:buSzPct val="45000"/>
              <a:buFont typeface="Wingdings" charset="0"/>
              <a:buChar char=""/>
              <a:tabLst>
                <a:tab pos="423863" algn="l"/>
                <a:tab pos="528638"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Lst>
            </a:pPr>
            <a:r>
              <a:rPr lang="en-AU" sz="2600"/>
              <a:t>non-randomised comparison, 1L FOLFOX (46h inf Q2w)</a:t>
            </a:r>
          </a:p>
          <a:p>
            <a:pPr marL="423863" indent="-319088">
              <a:buSzPct val="45000"/>
              <a:buFont typeface="Wingdings" charset="0"/>
              <a:buChar char=""/>
              <a:tabLst>
                <a:tab pos="423863" algn="l"/>
                <a:tab pos="528638"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Lst>
            </a:pPr>
            <a:r>
              <a:rPr lang="en-AU" sz="2600"/>
              <a:t>118 pts PK-monitored, dose-adjusted → AUC 20-24</a:t>
            </a:r>
          </a:p>
          <a:p>
            <a:pPr marL="1481138" lvl="1" indent="-566738">
              <a:buFont typeface="Times New Roman" charset="0"/>
              <a:buChar char="–"/>
              <a:tabLst>
                <a:tab pos="423863" algn="l"/>
                <a:tab pos="528638"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Lst>
            </a:pPr>
            <a:r>
              <a:rPr lang="en-AU" sz="2400"/>
              <a:t>5FU dose increased 64%, decreased 19%</a:t>
            </a:r>
          </a:p>
          <a:p>
            <a:pPr marL="423863" indent="-319088">
              <a:buSzPct val="45000"/>
              <a:buFont typeface="Wingdings" charset="0"/>
              <a:buChar char=""/>
              <a:tabLst>
                <a:tab pos="423863" algn="l"/>
                <a:tab pos="528638"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Lst>
            </a:pPr>
            <a:r>
              <a:rPr lang="en-AU" sz="2600"/>
              <a:t>39 similar pts (different hospitals), standard BSA dosing</a:t>
            </a:r>
          </a:p>
          <a:p>
            <a:pPr marL="1481138" lvl="1" indent="-566738">
              <a:buFont typeface="Times New Roman" charset="0"/>
              <a:buChar char="–"/>
              <a:tabLst>
                <a:tab pos="423863" algn="l"/>
                <a:tab pos="528638"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Lst>
            </a:pPr>
            <a:r>
              <a:rPr lang="en-AU" sz="2400"/>
              <a:t>5FU decreased &gt;10% in 4</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779838"/>
            <a:ext cx="4500562" cy="3598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4" name="Text Box 4"/>
          <p:cNvSpPr txBox="1">
            <a:spLocks noChangeArrowheads="1"/>
          </p:cNvSpPr>
          <p:nvPr/>
        </p:nvSpPr>
        <p:spPr bwMode="auto">
          <a:xfrm>
            <a:off x="539750" y="6840538"/>
            <a:ext cx="2595563"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Capitain (and Gamelin)</a:t>
            </a:r>
          </a:p>
          <a:p>
            <a:pPr>
              <a:buClrTx/>
              <a:buFontTx/>
              <a:buNone/>
            </a:pPr>
            <a:r>
              <a:rPr lang="en-AU"/>
              <a:t>Clin Colorectal Ca 2012</a:t>
            </a:r>
          </a:p>
        </p:txBody>
      </p:sp>
      <p:sp>
        <p:nvSpPr>
          <p:cNvPr id="15365" name="Text Box 5"/>
          <p:cNvSpPr txBox="1">
            <a:spLocks noChangeArrowheads="1"/>
          </p:cNvSpPr>
          <p:nvPr/>
        </p:nvSpPr>
        <p:spPr bwMode="auto">
          <a:xfrm>
            <a:off x="479425" y="3959225"/>
            <a:ext cx="2940050" cy="110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62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sz="2400" b="1"/>
              <a:t>Toxicity:</a:t>
            </a:r>
          </a:p>
          <a:p>
            <a:pPr>
              <a:buClrTx/>
              <a:buFontTx/>
              <a:buNone/>
            </a:pPr>
            <a:r>
              <a:rPr lang="en-AU" sz="2400"/>
              <a:t>Diarrhea: 2 vs 12 %</a:t>
            </a:r>
          </a:p>
          <a:p>
            <a:pPr>
              <a:buClrTx/>
              <a:buFontTx/>
              <a:buNone/>
            </a:pPr>
            <a:r>
              <a:rPr lang="en-AU" sz="2400"/>
              <a:t>Mucositis: 1 vs 15%</a:t>
            </a:r>
          </a:p>
          <a:p>
            <a:pPr>
              <a:buClrTx/>
              <a:buFontTx/>
              <a:buNone/>
            </a:pPr>
            <a:r>
              <a:rPr lang="en-AU" sz="2400"/>
              <a:t>Neutropenia: 18 vs 25%</a:t>
            </a:r>
          </a:p>
          <a:p>
            <a:pPr>
              <a:buClrTx/>
              <a:buFontTx/>
              <a:buNone/>
            </a:pPr>
            <a:endParaRPr lang="en-AU" sz="2400"/>
          </a:p>
          <a:p>
            <a:pPr>
              <a:buClrTx/>
              <a:buFontTx/>
              <a:buNone/>
            </a:pPr>
            <a:r>
              <a:rPr lang="en-AU" sz="2400" b="1"/>
              <a:t>Median OS:</a:t>
            </a:r>
          </a:p>
          <a:p>
            <a:pPr>
              <a:buClrTx/>
              <a:buFontTx/>
              <a:buNone/>
            </a:pPr>
            <a:r>
              <a:rPr lang="en-AU" sz="2400"/>
              <a:t>PK-adjusted: 28 mo</a:t>
            </a:r>
          </a:p>
          <a:p>
            <a:pPr>
              <a:buClrTx/>
              <a:buFontTx/>
              <a:buNone/>
            </a:pPr>
            <a:r>
              <a:rPr lang="en-AU" sz="2400"/>
              <a:t>Standard:      22 mo</a:t>
            </a:r>
          </a:p>
        </p:txBody>
      </p:sp>
      <p:sp>
        <p:nvSpPr>
          <p:cNvPr id="15366" name="AutoShape 6"/>
          <p:cNvSpPr>
            <a:spLocks noChangeArrowheads="1"/>
          </p:cNvSpPr>
          <p:nvPr/>
        </p:nvSpPr>
        <p:spPr bwMode="auto">
          <a:xfrm>
            <a:off x="5759450" y="6191250"/>
            <a:ext cx="3060700" cy="360363"/>
          </a:xfrm>
          <a:prstGeom prst="roundRect">
            <a:avLst>
              <a:gd name="adj" fmla="val 440"/>
            </a:avLst>
          </a:prstGeom>
          <a:noFill/>
          <a:ln w="36000" cap="flat">
            <a:solidFill>
              <a:srgbClr val="FF33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transition xmlns:p14="http://schemas.microsoft.com/office/powerpoint/2010/main" spd="slow"/>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503238" y="301626"/>
            <a:ext cx="9070975" cy="453876"/>
          </a:xfrm>
          <a:ln/>
        </p:spPr>
        <p:txBody>
          <a:bodyPr tIns="24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800" dirty="0" err="1"/>
              <a:t>Salamone</a:t>
            </a:r>
            <a:r>
              <a:rPr lang="en-AU" sz="2800" dirty="0"/>
              <a:t> et al ASCO GI 2017</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771111"/>
            <a:ext cx="9923462" cy="6784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503238" y="301625"/>
            <a:ext cx="9067800" cy="12588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Deflexifol: a new formulation of 5FU</a:t>
            </a:r>
            <a:br>
              <a:rPr lang="en-AU"/>
            </a:br>
            <a:r>
              <a:rPr lang="en-AU" sz="3200"/>
              <a:t>phase I trial, 46 hr infusion</a:t>
            </a:r>
          </a:p>
        </p:txBody>
      </p:sp>
      <p:grpSp>
        <p:nvGrpSpPr>
          <p:cNvPr id="19458" name="Group 2"/>
          <p:cNvGrpSpPr>
            <a:grpSpLocks/>
          </p:cNvGrpSpPr>
          <p:nvPr/>
        </p:nvGrpSpPr>
        <p:grpSpPr bwMode="auto">
          <a:xfrm>
            <a:off x="1095375" y="1784350"/>
            <a:ext cx="7488238" cy="3813175"/>
            <a:chOff x="690" y="1124"/>
            <a:chExt cx="4717" cy="2402"/>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 y="1124"/>
              <a:ext cx="3659" cy="21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0" name="Rectangle 4"/>
            <p:cNvSpPr>
              <a:spLocks noChangeArrowheads="1"/>
            </p:cNvSpPr>
            <p:nvPr/>
          </p:nvSpPr>
          <p:spPr bwMode="auto">
            <a:xfrm>
              <a:off x="690" y="3345"/>
              <a:ext cx="3175"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en-AU" sz="1400">
                  <a:solidFill>
                    <a:srgbClr val="000000"/>
                  </a:solidFill>
                </a:rPr>
                <a:t>              1200          1800	    2400	  3000     3600mg/m2</a:t>
              </a:r>
            </a:p>
          </p:txBody>
        </p:sp>
        <p:sp>
          <p:nvSpPr>
            <p:cNvPr id="19461" name="Line 5"/>
            <p:cNvSpPr>
              <a:spLocks noChangeShapeType="1"/>
            </p:cNvSpPr>
            <p:nvPr/>
          </p:nvSpPr>
          <p:spPr bwMode="auto">
            <a:xfrm>
              <a:off x="1055" y="1578"/>
              <a:ext cx="2810" cy="0"/>
            </a:xfrm>
            <a:prstGeom prst="line">
              <a:avLst/>
            </a:prstGeom>
            <a:noFill/>
            <a:ln w="19080" cap="flat">
              <a:solidFill>
                <a:srgbClr val="A0BBD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462" name="Rectangle 6"/>
            <p:cNvSpPr>
              <a:spLocks noChangeArrowheads="1"/>
            </p:cNvSpPr>
            <p:nvPr/>
          </p:nvSpPr>
          <p:spPr bwMode="auto">
            <a:xfrm>
              <a:off x="3867" y="1413"/>
              <a:ext cx="1359" cy="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600">
                  <a:solidFill>
                    <a:srgbClr val="000000"/>
                  </a:solidFill>
                </a:rPr>
                <a:t>Median AUC toxicity</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200">
                  <a:solidFill>
                    <a:srgbClr val="000000"/>
                  </a:solidFill>
                </a:rPr>
                <a:t>(Hillcoat et al, Br J Cancer 1978)</a:t>
              </a:r>
            </a:p>
          </p:txBody>
        </p:sp>
        <p:sp>
          <p:nvSpPr>
            <p:cNvPr id="19463" name="Rectangle 7"/>
            <p:cNvSpPr>
              <a:spLocks noChangeArrowheads="1"/>
            </p:cNvSpPr>
            <p:nvPr/>
          </p:nvSpPr>
          <p:spPr bwMode="auto">
            <a:xfrm>
              <a:off x="3867" y="2077"/>
              <a:ext cx="1540" cy="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marL="284163" indent="-282575">
                <a:buSzPct val="45000"/>
                <a:buFont typeface="Arial" charset="0"/>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en-AU" sz="1400">
                  <a:solidFill>
                    <a:srgbClr val="000000"/>
                  </a:solidFill>
                </a:rPr>
                <a:t>No AUC trend with dose </a:t>
              </a:r>
            </a:p>
            <a:p>
              <a:pPr marL="284163" indent="-282575">
                <a:buSzPct val="45000"/>
                <a:buFont typeface="Arial" charset="0"/>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en-AU" sz="1400">
                  <a:solidFill>
                    <a:srgbClr val="000000"/>
                  </a:solidFill>
                </a:rPr>
                <a:t>Only one patient had AUC above median for toxicity</a:t>
              </a:r>
            </a:p>
          </p:txBody>
        </p:sp>
      </p:grpSp>
      <p:sp>
        <p:nvSpPr>
          <p:cNvPr id="2" name="TextBox 1"/>
          <p:cNvSpPr txBox="1"/>
          <p:nvPr/>
        </p:nvSpPr>
        <p:spPr>
          <a:xfrm>
            <a:off x="6244167" y="6350127"/>
            <a:ext cx="3751974" cy="353174"/>
          </a:xfrm>
          <a:prstGeom prst="rect">
            <a:avLst/>
          </a:prstGeom>
          <a:noFill/>
        </p:spPr>
        <p:txBody>
          <a:bodyPr wrap="none" rtlCol="0">
            <a:spAutoFit/>
          </a:bodyPr>
          <a:lstStyle/>
          <a:p>
            <a:r>
              <a:rPr lang="en-US" dirty="0" err="1" smtClean="0">
                <a:solidFill>
                  <a:schemeClr val="tx1"/>
                </a:solidFill>
              </a:rPr>
              <a:t>Clingan</a:t>
            </a:r>
            <a:r>
              <a:rPr lang="en-US" dirty="0" smtClean="0">
                <a:solidFill>
                  <a:schemeClr val="tx1"/>
                </a:solidFill>
              </a:rPr>
              <a:t>, Ackland et al. ASCO 2017</a:t>
            </a:r>
            <a:endParaRPr lang="en-US" dirty="0">
              <a:solidFill>
                <a:schemeClr val="tx1"/>
              </a:solidFill>
            </a:endParaRP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503238" y="30162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PK Variability of Targeted Therapies</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t="8269" b="18799"/>
          <a:stretch>
            <a:fillRect/>
          </a:stretch>
        </p:blipFill>
        <p:spPr bwMode="auto">
          <a:xfrm>
            <a:off x="720725" y="1439863"/>
            <a:ext cx="6480175" cy="5759450"/>
          </a:xfrm>
          <a:prstGeom prst="rect">
            <a:avLst/>
          </a:prstGeom>
          <a:noFill/>
          <a:ln>
            <a:noFill/>
          </a:ln>
          <a:effectLst/>
          <a:extLst>
            <a:ext uri="{909E8E84-426E-40dd-AFC4-6F175D3DCCD1}">
              <a14:hiddenFill xmlns:a14="http://schemas.microsoft.com/office/drawing/2010/main">
                <a:blipFill dpi="0" rotWithShape="0">
                  <a:blip/>
                  <a:srcRect t="8269" b="1879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3" name="Text Box 3"/>
          <p:cNvSpPr txBox="1">
            <a:spLocks noChangeArrowheads="1"/>
          </p:cNvSpPr>
          <p:nvPr/>
        </p:nvSpPr>
        <p:spPr bwMode="auto">
          <a:xfrm>
            <a:off x="6300788" y="7199313"/>
            <a:ext cx="29749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Gao et al J Clin Oncol 2012</a:t>
            </a:r>
          </a:p>
        </p:txBody>
      </p:sp>
      <p:sp>
        <p:nvSpPr>
          <p:cNvPr id="20484" name="AutoShape 4"/>
          <p:cNvSpPr>
            <a:spLocks noChangeArrowheads="1"/>
          </p:cNvSpPr>
          <p:nvPr/>
        </p:nvSpPr>
        <p:spPr bwMode="auto">
          <a:xfrm>
            <a:off x="3060700" y="2700338"/>
            <a:ext cx="1439863" cy="3240087"/>
          </a:xfrm>
          <a:prstGeom prst="roundRect">
            <a:avLst>
              <a:gd name="adj" fmla="val 106"/>
            </a:avLst>
          </a:prstGeom>
          <a:noFill/>
          <a:ln w="9360" cap="flat">
            <a:solidFill>
              <a:srgbClr val="FF33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85" name="AutoShape 5"/>
          <p:cNvSpPr>
            <a:spLocks noChangeArrowheads="1"/>
          </p:cNvSpPr>
          <p:nvPr/>
        </p:nvSpPr>
        <p:spPr bwMode="auto">
          <a:xfrm>
            <a:off x="7380288" y="5940425"/>
            <a:ext cx="539750" cy="360363"/>
          </a:xfrm>
          <a:prstGeom prst="roundRect">
            <a:avLst>
              <a:gd name="adj" fmla="val 440"/>
            </a:avLst>
          </a:prstGeom>
          <a:noFill/>
          <a:ln w="9360" cap="flat">
            <a:solidFill>
              <a:srgbClr val="FF33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86" name="Text Box 6"/>
          <p:cNvSpPr txBox="1">
            <a:spLocks noChangeArrowheads="1"/>
          </p:cNvSpPr>
          <p:nvPr/>
        </p:nvSpPr>
        <p:spPr bwMode="auto">
          <a:xfrm>
            <a:off x="7920038" y="5953125"/>
            <a:ext cx="15144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Fixed Dosing</a:t>
            </a:r>
          </a:p>
        </p:txBody>
      </p:sp>
    </p:spTree>
  </p:cSld>
  <p:clrMapOvr>
    <a:masterClrMapping/>
  </p:clrMapOvr>
  <p:transition xmlns:p14="http://schemas.microsoft.com/office/powerpoint/2010/main" spd="slow"/>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56136" y="1331565"/>
            <a:ext cx="3901886" cy="5629863"/>
          </a:xfrm>
          <a:prstGeom prst="rect">
            <a:avLst/>
          </a:prstGeom>
        </p:spPr>
      </p:pic>
      <p:sp>
        <p:nvSpPr>
          <p:cNvPr id="5" name="Title 4"/>
          <p:cNvSpPr>
            <a:spLocks noGrp="1"/>
          </p:cNvSpPr>
          <p:nvPr>
            <p:ph type="title"/>
          </p:nvPr>
        </p:nvSpPr>
        <p:spPr/>
        <p:txBody>
          <a:bodyPr/>
          <a:lstStyle/>
          <a:p>
            <a:r>
              <a:rPr lang="en-US" dirty="0" err="1" smtClean="0"/>
              <a:t>Imatinib</a:t>
            </a:r>
            <a:endParaRPr lang="en-US" dirty="0"/>
          </a:p>
        </p:txBody>
      </p:sp>
    </p:spTree>
    <p:extLst>
      <p:ext uri="{BB962C8B-B14F-4D97-AF65-F5344CB8AC3E}">
        <p14:creationId xmlns:p14="http://schemas.microsoft.com/office/powerpoint/2010/main" val="58253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720725"/>
            <a:ext cx="8459787" cy="5040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0" name="Rectangle 2"/>
          <p:cNvSpPr>
            <a:spLocks noGrp="1" noChangeArrowheads="1"/>
          </p:cNvSpPr>
          <p:nvPr>
            <p:ph type="title"/>
          </p:nvPr>
        </p:nvSpPr>
        <p:spPr>
          <a:xfrm>
            <a:off x="503238" y="0"/>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600"/>
              <a:t>Imatinib- substantial interpatient variability</a:t>
            </a:r>
          </a:p>
        </p:txBody>
      </p:sp>
      <p:sp>
        <p:nvSpPr>
          <p:cNvPr id="22531" name="Text Box 3"/>
          <p:cNvSpPr txBox="1">
            <a:spLocks noChangeArrowheads="1"/>
          </p:cNvSpPr>
          <p:nvPr/>
        </p:nvSpPr>
        <p:spPr bwMode="auto">
          <a:xfrm>
            <a:off x="539750" y="1439863"/>
            <a:ext cx="2201863" cy="85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rapid absorption</a:t>
            </a:r>
          </a:p>
          <a:p>
            <a:pPr>
              <a:buClrTx/>
              <a:buFontTx/>
              <a:buNone/>
            </a:pPr>
            <a:r>
              <a:rPr lang="en-AU"/>
              <a:t>independent of food</a:t>
            </a:r>
          </a:p>
          <a:p>
            <a:pPr>
              <a:buClrTx/>
              <a:buFontTx/>
              <a:buNone/>
            </a:pPr>
            <a:r>
              <a:rPr lang="en-AU"/>
              <a:t>95% protein bound</a:t>
            </a:r>
          </a:p>
        </p:txBody>
      </p:sp>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5759450"/>
            <a:ext cx="6369050" cy="1439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3" name="Text Box 5"/>
          <p:cNvSpPr txBox="1">
            <a:spLocks noChangeArrowheads="1"/>
          </p:cNvSpPr>
          <p:nvPr/>
        </p:nvSpPr>
        <p:spPr bwMode="auto">
          <a:xfrm>
            <a:off x="539750" y="5954713"/>
            <a:ext cx="2595563"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KIT exon 11 mutations: </a:t>
            </a:r>
          </a:p>
        </p:txBody>
      </p:sp>
      <p:sp>
        <p:nvSpPr>
          <p:cNvPr id="22534" name="Line 6"/>
          <p:cNvSpPr>
            <a:spLocks noChangeShapeType="1"/>
          </p:cNvSpPr>
          <p:nvPr/>
        </p:nvSpPr>
        <p:spPr bwMode="auto">
          <a:xfrm>
            <a:off x="3419475" y="3743325"/>
            <a:ext cx="1260475" cy="1588"/>
          </a:xfrm>
          <a:prstGeom prst="line">
            <a:avLst/>
          </a:prstGeom>
          <a:noFill/>
          <a:ln w="936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535" name="Text Box 7"/>
          <p:cNvSpPr txBox="1">
            <a:spLocks noChangeArrowheads="1"/>
          </p:cNvSpPr>
          <p:nvPr/>
        </p:nvSpPr>
        <p:spPr bwMode="auto">
          <a:xfrm>
            <a:off x="1619250" y="3506788"/>
            <a:ext cx="1554163"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1100 ug/L → </a:t>
            </a:r>
          </a:p>
        </p:txBody>
      </p:sp>
      <p:sp>
        <p:nvSpPr>
          <p:cNvPr id="22536" name="Text Box 8"/>
          <p:cNvSpPr txBox="1">
            <a:spLocks noChangeArrowheads="1"/>
          </p:cNvSpPr>
          <p:nvPr/>
        </p:nvSpPr>
        <p:spPr bwMode="auto">
          <a:xfrm>
            <a:off x="7199313" y="7199313"/>
            <a:ext cx="2632075"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Demetri et al, JCO 2009</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Imatinib in CML:</a:t>
            </a:r>
            <a:br>
              <a:rPr lang="en-AU"/>
            </a:br>
            <a:r>
              <a:rPr lang="en-AU" sz="3600"/>
              <a:t>plasma exposure drives PD, not dose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800225"/>
            <a:ext cx="6810375" cy="4595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5" name="Text Box 3"/>
          <p:cNvSpPr txBox="1">
            <a:spLocks noChangeArrowheads="1"/>
          </p:cNvSpPr>
          <p:nvPr/>
        </p:nvSpPr>
        <p:spPr bwMode="auto">
          <a:xfrm>
            <a:off x="5910263" y="4679950"/>
            <a:ext cx="254952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Q1 = Cmin &lt;1000 ug/L </a:t>
            </a:r>
          </a:p>
          <a:p>
            <a:pPr>
              <a:buClrTx/>
              <a:buFontTx/>
              <a:buNone/>
            </a:pPr>
            <a:endParaRPr lang="en-AU"/>
          </a:p>
        </p:txBody>
      </p:sp>
      <p:sp>
        <p:nvSpPr>
          <p:cNvPr id="23556" name="Text Box 4"/>
          <p:cNvSpPr txBox="1">
            <a:spLocks noChangeArrowheads="1"/>
          </p:cNvSpPr>
          <p:nvPr/>
        </p:nvSpPr>
        <p:spPr bwMode="auto">
          <a:xfrm>
            <a:off x="5795963" y="3435350"/>
            <a:ext cx="2874962"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Q2,3,4 = Cmin &gt;1000 ug/L</a:t>
            </a:r>
          </a:p>
        </p:txBody>
      </p:sp>
      <p:sp>
        <p:nvSpPr>
          <p:cNvPr id="23557" name="Text Box 5"/>
          <p:cNvSpPr txBox="1">
            <a:spLocks noChangeArrowheads="1"/>
          </p:cNvSpPr>
          <p:nvPr/>
        </p:nvSpPr>
        <p:spPr bwMode="auto">
          <a:xfrm>
            <a:off x="6840538" y="6840538"/>
            <a:ext cx="2227262"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Piccard, Blood 2007</a:t>
            </a:r>
          </a:p>
        </p:txBody>
      </p:sp>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4679950"/>
            <a:ext cx="1792287" cy="2663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4500563"/>
            <a:ext cx="1541463" cy="2274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503238" y="30162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Imatinib Trough Level Correlates with Response in GIST</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563688"/>
            <a:ext cx="5940425"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9" name="Text Box 3"/>
          <p:cNvSpPr txBox="1">
            <a:spLocks noChangeArrowheads="1"/>
          </p:cNvSpPr>
          <p:nvPr/>
        </p:nvSpPr>
        <p:spPr bwMode="auto">
          <a:xfrm>
            <a:off x="6480175" y="6994525"/>
            <a:ext cx="29749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from Widmer N, BJCa 2010</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Six Points</a:t>
            </a:r>
          </a:p>
        </p:txBody>
      </p:sp>
      <p:sp>
        <p:nvSpPr>
          <p:cNvPr id="4098" name="Rectangle 2"/>
          <p:cNvSpPr>
            <a:spLocks noGrp="1" noChangeArrowheads="1"/>
          </p:cNvSpPr>
          <p:nvPr>
            <p:ph type="body" idx="1"/>
          </p:nvPr>
        </p:nvSpPr>
        <p:spPr>
          <a:xfrm>
            <a:off x="503238" y="1768475"/>
            <a:ext cx="9069387" cy="5573713"/>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1. TDM can improve delivery of established drugs</a:t>
            </a:r>
          </a:p>
          <a:p>
            <a:pPr marL="1171575" lvl="1" indent="-496888">
              <a:buSzPct val="45000"/>
              <a:buFont typeface="Wingdings"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5FU</a:t>
            </a:r>
          </a:p>
          <a:p>
            <a:pPr marL="1171575" lvl="1" indent="-496888">
              <a:buSzPct val="45000"/>
              <a:buFont typeface="Wingdings"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Sunitinib</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2. TDM is now clearly feasible for many drugs</a:t>
            </a:r>
          </a:p>
          <a:p>
            <a:pPr marL="1171575" lvl="1" indent="-496888">
              <a:buSzPct val="45000"/>
              <a:buFont typeface="Wingdings"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TAT &lt;1 week</a:t>
            </a:r>
          </a:p>
          <a:p>
            <a:pPr marL="1171575" lvl="1" indent="-496888">
              <a:buSzPct val="45000"/>
              <a:buFont typeface="Wingdings"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LC-MS/MS, immunoassay, etc.</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3. Phase I trials should include adequate PK</a:t>
            </a:r>
          </a:p>
          <a:p>
            <a:pPr marL="1171575" lvl="1" indent="-496888">
              <a:buSzPct val="45000"/>
              <a:buFont typeface="Wingdings"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clear determination of PK properties of agent</a:t>
            </a:r>
          </a:p>
          <a:p>
            <a:pPr marL="1171575" lvl="1" indent="-496888">
              <a:buSzPct val="45000"/>
              <a:buFont typeface="Wingdings"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dose-exposure relationships</a:t>
            </a:r>
          </a:p>
          <a:p>
            <a:pPr marL="1171575" lvl="1" indent="-496888">
              <a:buSzPct val="45000"/>
              <a:buFont typeface="Wingdings"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PD endpoints</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358775" y="420688"/>
            <a:ext cx="936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lgn="ctr">
              <a:buClrTx/>
              <a:buSzPct val="45000"/>
              <a:buFontTx/>
              <a:buNone/>
            </a:pPr>
            <a:r>
              <a:rPr lang="en-GB" sz="4000" b="1"/>
              <a:t>….. And in CML       </a:t>
            </a:r>
          </a:p>
          <a:p>
            <a:pPr algn="ctr">
              <a:buClrTx/>
              <a:buSzPct val="45000"/>
              <a:buFontTx/>
              <a:buNone/>
            </a:pPr>
            <a:r>
              <a:rPr lang="en-GB" sz="2000" b="1"/>
              <a:t>Trough plasma imatinib threshold for major molecular response (MMR)</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6911975"/>
            <a:ext cx="1727200" cy="398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t="50050"/>
          <a:stretch>
            <a:fillRect/>
          </a:stretch>
        </p:blipFill>
        <p:spPr bwMode="auto">
          <a:xfrm>
            <a:off x="1439863" y="1260475"/>
            <a:ext cx="5484812" cy="5213350"/>
          </a:xfrm>
          <a:prstGeom prst="rect">
            <a:avLst/>
          </a:prstGeom>
          <a:noFill/>
          <a:ln>
            <a:noFill/>
          </a:ln>
          <a:effectLst/>
          <a:extLst>
            <a:ext uri="{909E8E84-426E-40dd-AFC4-6F175D3DCCD1}">
              <a14:hiddenFill xmlns:a14="http://schemas.microsoft.com/office/drawing/2010/main">
                <a:blipFill dpi="0" rotWithShape="0">
                  <a:blip/>
                  <a:srcRect t="5005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4" name="Text Box 4"/>
          <p:cNvSpPr txBox="1">
            <a:spLocks noChangeArrowheads="1"/>
          </p:cNvSpPr>
          <p:nvPr/>
        </p:nvSpPr>
        <p:spPr bwMode="auto">
          <a:xfrm>
            <a:off x="3160713" y="6583363"/>
            <a:ext cx="4319587"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SzPct val="45000"/>
              <a:buFontTx/>
              <a:buNone/>
            </a:pPr>
            <a:r>
              <a:rPr lang="en-GB" sz="1400" b="1"/>
              <a:t>Stephane Picard et al. Blood 2007;109:3496-3499</a:t>
            </a:r>
          </a:p>
        </p:txBody>
      </p:sp>
      <p:sp>
        <p:nvSpPr>
          <p:cNvPr id="25605" name="Text Box 5"/>
          <p:cNvSpPr txBox="1">
            <a:spLocks noChangeArrowheads="1"/>
          </p:cNvSpPr>
          <p:nvPr/>
        </p:nvSpPr>
        <p:spPr bwMode="auto">
          <a:xfrm>
            <a:off x="107950" y="7289800"/>
            <a:ext cx="5435600" cy="382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7620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1pPr>
            <a:lvl2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2pPr>
            <a:lvl3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3pPr>
            <a:lvl4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4pPr>
            <a:lvl5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9pPr>
          </a:lstStyle>
          <a:p>
            <a:pPr>
              <a:buClrTx/>
              <a:buSzPct val="45000"/>
              <a:buFontTx/>
              <a:buNone/>
            </a:pPr>
            <a:r>
              <a:rPr lang="en-GB" sz="1000"/>
              <a:t>©2007 by American Society of Hematology</a:t>
            </a:r>
          </a:p>
        </p:txBody>
      </p:sp>
      <p:sp>
        <p:nvSpPr>
          <p:cNvPr id="25606" name="Text Box 6"/>
          <p:cNvSpPr txBox="1">
            <a:spLocks noChangeArrowheads="1"/>
          </p:cNvSpPr>
          <p:nvPr/>
        </p:nvSpPr>
        <p:spPr bwMode="auto">
          <a:xfrm>
            <a:off x="3632200" y="5940425"/>
            <a:ext cx="322897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no MMR (34)           MMR (34)</a:t>
            </a:r>
          </a:p>
        </p:txBody>
      </p:sp>
      <p:sp>
        <p:nvSpPr>
          <p:cNvPr id="25607" name="Text Box 7"/>
          <p:cNvSpPr txBox="1">
            <a:spLocks noChangeArrowheads="1"/>
          </p:cNvSpPr>
          <p:nvPr/>
        </p:nvSpPr>
        <p:spPr bwMode="auto">
          <a:xfrm>
            <a:off x="6924675" y="4513263"/>
            <a:ext cx="13112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1000 ng/ml</a:t>
            </a:r>
          </a:p>
        </p:txBody>
      </p:sp>
      <p:sp>
        <p:nvSpPr>
          <p:cNvPr id="25608" name="Text Box 8"/>
          <p:cNvSpPr txBox="1">
            <a:spLocks noChangeArrowheads="1"/>
          </p:cNvSpPr>
          <p:nvPr/>
        </p:nvSpPr>
        <p:spPr bwMode="auto">
          <a:xfrm>
            <a:off x="3609975" y="2700338"/>
            <a:ext cx="2690813"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Odds Ratio 7.8 , P &lt;0.01</a:t>
            </a:r>
          </a:p>
        </p:txBody>
      </p:sp>
      <p:sp>
        <p:nvSpPr>
          <p:cNvPr id="25609" name="Text Box 9"/>
          <p:cNvSpPr txBox="1">
            <a:spLocks noChangeArrowheads="1"/>
          </p:cNvSpPr>
          <p:nvPr/>
        </p:nvSpPr>
        <p:spPr bwMode="auto">
          <a:xfrm>
            <a:off x="7199313" y="1585913"/>
            <a:ext cx="2289175"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68 patients</a:t>
            </a:r>
          </a:p>
          <a:p>
            <a:pPr>
              <a:buClrTx/>
              <a:buFontTx/>
              <a:buNone/>
            </a:pPr>
            <a:r>
              <a:rPr lang="en-AU"/>
              <a:t>- CP CML 40</a:t>
            </a:r>
          </a:p>
          <a:p>
            <a:pPr>
              <a:buClrTx/>
              <a:buFontTx/>
              <a:buNone/>
            </a:pPr>
            <a:r>
              <a:rPr lang="en-AU"/>
              <a:t>- AP CML 18</a:t>
            </a:r>
          </a:p>
          <a:p>
            <a:pPr>
              <a:buClrTx/>
              <a:buFontTx/>
              <a:buNone/>
            </a:pPr>
            <a:r>
              <a:rPr lang="en-AU"/>
              <a:t>- IM dose 400 or 600</a:t>
            </a:r>
          </a:p>
        </p:txBody>
      </p:sp>
      <p:sp>
        <p:nvSpPr>
          <p:cNvPr id="25610" name="AutoShape 10"/>
          <p:cNvSpPr>
            <a:spLocks noChangeArrowheads="1"/>
          </p:cNvSpPr>
          <p:nvPr/>
        </p:nvSpPr>
        <p:spPr bwMode="auto">
          <a:xfrm>
            <a:off x="1260475" y="1260475"/>
            <a:ext cx="360363" cy="539750"/>
          </a:xfrm>
          <a:prstGeom prst="roundRect">
            <a:avLst>
              <a:gd name="adj" fmla="val 440"/>
            </a:avLst>
          </a:prstGeom>
          <a:solidFill>
            <a:srgbClr val="FFFFFF"/>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358775" y="420688"/>
            <a:ext cx="936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lgn="ctr">
              <a:buClrTx/>
              <a:buSzPct val="45000"/>
              <a:buFontTx/>
              <a:buNone/>
            </a:pPr>
            <a:r>
              <a:rPr lang="en-GB" sz="1600" b="1"/>
              <a:t>Distribution of imatinib trough levels at 400 mg daily at steady state on day 29 (n = 351). </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6911975"/>
            <a:ext cx="1727200" cy="398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913" y="1079500"/>
            <a:ext cx="7167562"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8" name="Text Box 4"/>
          <p:cNvSpPr txBox="1">
            <a:spLocks noChangeArrowheads="1"/>
          </p:cNvSpPr>
          <p:nvPr/>
        </p:nvSpPr>
        <p:spPr bwMode="auto">
          <a:xfrm>
            <a:off x="1458913" y="6583363"/>
            <a:ext cx="4319587"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SzPct val="45000"/>
              <a:buFontTx/>
              <a:buNone/>
            </a:pPr>
            <a:r>
              <a:rPr lang="en-GB" sz="1200" b="1"/>
              <a:t>Richard A. Larson et al. Blood 2008;111:4022-4028</a:t>
            </a:r>
          </a:p>
        </p:txBody>
      </p:sp>
      <p:sp>
        <p:nvSpPr>
          <p:cNvPr id="26629" name="Text Box 5"/>
          <p:cNvSpPr txBox="1">
            <a:spLocks noChangeArrowheads="1"/>
          </p:cNvSpPr>
          <p:nvPr/>
        </p:nvSpPr>
        <p:spPr bwMode="auto">
          <a:xfrm>
            <a:off x="107950" y="7289800"/>
            <a:ext cx="5435600" cy="382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7620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1pPr>
            <a:lvl2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2pPr>
            <a:lvl3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3pPr>
            <a:lvl4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4pPr>
            <a:lvl5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9pPr>
          </a:lstStyle>
          <a:p>
            <a:pPr>
              <a:buClrTx/>
              <a:buSzPct val="45000"/>
              <a:buFontTx/>
              <a:buNone/>
            </a:pPr>
            <a:r>
              <a:rPr lang="en-GB" sz="1000"/>
              <a:t>©2008 by American Society of Hematology</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358775" y="420688"/>
            <a:ext cx="936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lgn="ctr">
              <a:buClrTx/>
              <a:buSzPct val="45000"/>
              <a:buFontTx/>
              <a:buNone/>
            </a:pPr>
            <a:r>
              <a:rPr lang="en-GB" sz="1600" b="1"/>
              <a:t>Proposed draft scheme about how therapeutic drug monitoring might work in practice.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7019925"/>
            <a:ext cx="2030412" cy="40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463" y="877888"/>
            <a:ext cx="5911850"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652" name="Text Box 4"/>
          <p:cNvSpPr txBox="1">
            <a:spLocks noChangeArrowheads="1"/>
          </p:cNvSpPr>
          <p:nvPr/>
        </p:nvSpPr>
        <p:spPr bwMode="auto">
          <a:xfrm>
            <a:off x="2085975" y="6583363"/>
            <a:ext cx="4319588"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SzPct val="45000"/>
              <a:buFontTx/>
              <a:buNone/>
            </a:pPr>
            <a:r>
              <a:rPr lang="en-GB" sz="1200" b="1"/>
              <a:t>Ian Judson Clin Cancer Res 2012;18:5517-5519</a:t>
            </a:r>
          </a:p>
        </p:txBody>
      </p:sp>
      <p:sp>
        <p:nvSpPr>
          <p:cNvPr id="27653" name="Text Box 5"/>
          <p:cNvSpPr txBox="1">
            <a:spLocks noChangeArrowheads="1"/>
          </p:cNvSpPr>
          <p:nvPr/>
        </p:nvSpPr>
        <p:spPr bwMode="auto">
          <a:xfrm>
            <a:off x="107950" y="7289800"/>
            <a:ext cx="5435600" cy="382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0963">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1pPr>
            <a:lvl2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2pPr>
            <a:lvl3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3pPr>
            <a:lvl4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4pPr>
            <a:lvl5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000000"/>
                </a:solidFill>
                <a:latin typeface="Arial" charset="0"/>
                <a:ea typeface="SimSun" charset="0"/>
                <a:cs typeface="SimSun" charset="0"/>
              </a:defRPr>
            </a:lvl9pPr>
          </a:lstStyle>
          <a:p>
            <a:pPr>
              <a:buClrTx/>
              <a:buSzPct val="45000"/>
              <a:buFontTx/>
              <a:buNone/>
            </a:pPr>
            <a:r>
              <a:rPr lang="en-GB" sz="1000"/>
              <a:t>©2012 by American Association for Cancer Research</a:t>
            </a:r>
          </a:p>
        </p:txBody>
      </p:sp>
      <p:sp>
        <p:nvSpPr>
          <p:cNvPr id="27654" name="Line 6"/>
          <p:cNvSpPr>
            <a:spLocks noChangeShapeType="1"/>
          </p:cNvSpPr>
          <p:nvPr/>
        </p:nvSpPr>
        <p:spPr bwMode="auto">
          <a:xfrm flipH="1">
            <a:off x="5754688" y="2879725"/>
            <a:ext cx="1809750" cy="1588"/>
          </a:xfrm>
          <a:prstGeom prst="line">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656" name="Text Box 8"/>
          <p:cNvSpPr txBox="1">
            <a:spLocks noChangeArrowheads="1"/>
          </p:cNvSpPr>
          <p:nvPr/>
        </p:nvSpPr>
        <p:spPr bwMode="auto">
          <a:xfrm>
            <a:off x="7199313" y="4110038"/>
            <a:ext cx="2573337" cy="1066800"/>
          </a:xfrm>
          <a:prstGeom prst="rect">
            <a:avLst/>
          </a:prstGeom>
          <a:noFill/>
          <a:ln w="93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30% decrease in</a:t>
            </a:r>
          </a:p>
          <a:p>
            <a:pPr>
              <a:buClrTx/>
              <a:buFontTx/>
              <a:buNone/>
            </a:pPr>
            <a:r>
              <a:rPr lang="en-AU"/>
              <a:t>exposure at 3 mo. </a:t>
            </a:r>
          </a:p>
          <a:p>
            <a:pPr>
              <a:buClrTx/>
              <a:buFontTx/>
              <a:buNone/>
            </a:pPr>
            <a:r>
              <a:rPr lang="en-AU"/>
              <a:t>cf baseline</a:t>
            </a:r>
          </a:p>
          <a:p>
            <a:pPr>
              <a:buClrTx/>
              <a:buFontTx/>
              <a:buNone/>
            </a:pPr>
            <a:r>
              <a:rPr lang="en-AU" sz="1500"/>
              <a:t>(Eechoute et al, CCR, 2012)</a:t>
            </a:r>
          </a:p>
        </p:txBody>
      </p:sp>
      <p:cxnSp>
        <p:nvCxnSpPr>
          <p:cNvPr id="27657" name="AutoShape 9"/>
          <p:cNvCxnSpPr>
            <a:cxnSpLocks noChangeShapeType="1"/>
            <a:stCxn id="27656" idx="0"/>
          </p:cNvCxnSpPr>
          <p:nvPr/>
        </p:nvCxnSpPr>
        <p:spPr bwMode="auto">
          <a:xfrm flipH="1" flipV="1">
            <a:off x="7016750" y="3602038"/>
            <a:ext cx="1468438" cy="508000"/>
          </a:xfrm>
          <a:prstGeom prst="straightConnector1">
            <a:avLst/>
          </a:prstGeom>
          <a:noFill/>
          <a:ln w="9360" cap="flat">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extLst>
              <a:ext uri="{28A0092B-C50C-407E-A947-70E740481C1C}">
                <a14:useLocalDpi xmlns:a14="http://schemas.microsoft.com/office/drawing/2010/main" val="0"/>
              </a:ext>
            </a:extLst>
          </a:blip>
          <a:srcRect r="66473" b="9680"/>
          <a:stretch>
            <a:fillRect/>
          </a:stretch>
        </p:blipFill>
        <p:spPr bwMode="auto">
          <a:xfrm>
            <a:off x="5759450" y="1800225"/>
            <a:ext cx="3600450" cy="5040313"/>
          </a:xfrm>
          <a:prstGeom prst="rect">
            <a:avLst/>
          </a:prstGeom>
          <a:noFill/>
          <a:ln>
            <a:noFill/>
          </a:ln>
          <a:effectLst/>
          <a:extLst>
            <a:ext uri="{909E8E84-426E-40dd-AFC4-6F175D3DCCD1}">
              <a14:hiddenFill xmlns:a14="http://schemas.microsoft.com/office/drawing/2010/main">
                <a:blipFill dpi="0" rotWithShape="0">
                  <a:blip/>
                  <a:srcRect r="66473" b="968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74" name="Text Box 2"/>
          <p:cNvSpPr txBox="1">
            <a:spLocks noChangeArrowheads="1"/>
          </p:cNvSpPr>
          <p:nvPr/>
        </p:nvSpPr>
        <p:spPr bwMode="auto">
          <a:xfrm>
            <a:off x="720725" y="6840538"/>
            <a:ext cx="49847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Houk BE et al, Ca Chemother Pharmacol, 2010</a:t>
            </a:r>
          </a:p>
        </p:txBody>
      </p:sp>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r="48219" b="54912"/>
          <a:stretch>
            <a:fillRect/>
          </a:stretch>
        </p:blipFill>
        <p:spPr bwMode="auto">
          <a:xfrm>
            <a:off x="539750" y="1979613"/>
            <a:ext cx="3600450" cy="3116262"/>
          </a:xfrm>
          <a:prstGeom prst="rect">
            <a:avLst/>
          </a:prstGeom>
          <a:noFill/>
          <a:ln>
            <a:noFill/>
          </a:ln>
          <a:effectLst/>
          <a:extLst>
            <a:ext uri="{909E8E84-426E-40dd-AFC4-6F175D3DCCD1}">
              <a14:hiddenFill xmlns:a14="http://schemas.microsoft.com/office/drawing/2010/main">
                <a:blipFill dpi="0" rotWithShape="0">
                  <a:blip/>
                  <a:srcRect r="48219" b="549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76" name="Rectangle 4"/>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Sunitinib in RCC – similar to Imatinib</a:t>
            </a:r>
          </a:p>
        </p:txBody>
      </p:sp>
      <p:sp>
        <p:nvSpPr>
          <p:cNvPr id="28677" name="Text Box 5"/>
          <p:cNvSpPr txBox="1">
            <a:spLocks noChangeArrowheads="1"/>
          </p:cNvSpPr>
          <p:nvPr/>
        </p:nvSpPr>
        <p:spPr bwMode="auto">
          <a:xfrm>
            <a:off x="6659563" y="6838950"/>
            <a:ext cx="2454275"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(high AUC = &gt;median)</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3041650"/>
            <a:ext cx="4784725" cy="3438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698" name="Rectangle 2"/>
          <p:cNvSpPr>
            <a:spLocks noGrp="1" noChangeArrowheads="1"/>
          </p:cNvSpPr>
          <p:nvPr>
            <p:ph type="body"/>
          </p:nvPr>
        </p:nvSpPr>
        <p:spPr>
          <a:xfrm>
            <a:off x="5294313" y="3419475"/>
            <a:ext cx="4425950" cy="3632200"/>
          </a:xfrm>
          <a:ln/>
        </p:spPr>
        <p:txBody>
          <a:bodyPr tIns="28080" anchor="t"/>
          <a:lstStyle/>
          <a:p>
            <a:pPr marL="555625" indent="-555625" algn="l">
              <a:spcAft>
                <a:spcPts val="1425"/>
              </a:spcAft>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600"/>
              <a:t>M-C simulations on published PK/PD model, with adjustment for DLT and dropout rate, etc</a:t>
            </a:r>
          </a:p>
          <a:p>
            <a:pPr marL="555625" indent="-555625" algn="l">
              <a:spcAft>
                <a:spcPts val="1425"/>
              </a:spcAft>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600"/>
              <a:t>TDM might inc. TTP by 1-2 mo. (15-30%)</a:t>
            </a:r>
          </a:p>
          <a:p>
            <a:pPr marL="555625" indent="-555625" algn="l">
              <a:spcAft>
                <a:spcPts val="1425"/>
              </a:spcAft>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600"/>
              <a:t>&gt;1000 pt trial needed to confirm</a:t>
            </a:r>
          </a:p>
        </p:txBody>
      </p:sp>
      <p:sp>
        <p:nvSpPr>
          <p:cNvPr id="29699" name="Text Box 3"/>
          <p:cNvSpPr txBox="1">
            <a:spLocks noChangeArrowheads="1"/>
          </p:cNvSpPr>
          <p:nvPr/>
        </p:nvSpPr>
        <p:spPr bwMode="auto">
          <a:xfrm>
            <a:off x="720725" y="179388"/>
            <a:ext cx="8459788"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sz="1100">
                <a:latin typeface="VlfbtgTimes-Roman" charset="0"/>
                <a:cs typeface="VlfbtgTimes-Roman" charset="0"/>
              </a:rPr>
              <a:t>Cancer Chemother Pharmacol (2016) 78:209–216</a:t>
            </a:r>
          </a:p>
          <a:p>
            <a:pPr>
              <a:buClrTx/>
              <a:buFontTx/>
              <a:buNone/>
            </a:pPr>
            <a:r>
              <a:rPr lang="en-AU" sz="1100">
                <a:latin typeface="VlfbtgTimes-Roman" charset="0"/>
                <a:cs typeface="VlfbtgTimes-Roman" charset="0"/>
              </a:rPr>
              <a:t>DOI 10.1007/s00280-016-3071-1</a:t>
            </a:r>
          </a:p>
          <a:p>
            <a:pPr>
              <a:buClrTx/>
              <a:buFontTx/>
              <a:buNone/>
            </a:pPr>
            <a:r>
              <a:rPr lang="en-AU" sz="2200" b="1">
                <a:latin typeface="Times New Roman" charset="0"/>
                <a:cs typeface="VlfbtgTimes-Roman" charset="0"/>
              </a:rPr>
              <a:t>Monte Carlo simulations of the clinical benefits from therapeutic</a:t>
            </a:r>
          </a:p>
          <a:p>
            <a:pPr>
              <a:buClrTx/>
              <a:buFontTx/>
              <a:buNone/>
            </a:pPr>
            <a:r>
              <a:rPr lang="en-AU" sz="2200" b="1">
                <a:latin typeface="Times New Roman" charset="0"/>
                <a:cs typeface="VlfbtgTimes-Roman" charset="0"/>
              </a:rPr>
              <a:t>drug monitoring of sunitinib in patients with gastrointestinal</a:t>
            </a:r>
          </a:p>
          <a:p>
            <a:pPr>
              <a:buClrTx/>
              <a:buFontTx/>
              <a:buNone/>
            </a:pPr>
            <a:r>
              <a:rPr lang="en-AU" sz="2200" b="1">
                <a:latin typeface="Times New Roman" charset="0"/>
                <a:cs typeface="VlfbtgTimes-Roman" charset="0"/>
              </a:rPr>
              <a:t>stromal tumours</a:t>
            </a:r>
          </a:p>
          <a:p>
            <a:pPr>
              <a:buClrTx/>
              <a:buFontTx/>
              <a:buNone/>
            </a:pPr>
            <a:r>
              <a:rPr lang="en-AU" sz="1400" b="1">
                <a:latin typeface="Times New Roman" charset="0"/>
                <a:cs typeface="VlfbtgTimes-Roman" charset="0"/>
              </a:rPr>
              <a:t>Sebastiaan C. Goulooze</a:t>
            </a:r>
            <a:r>
              <a:rPr lang="en-AU" sz="1100" b="1">
                <a:latin typeface="Times New Roman" charset="0"/>
                <a:cs typeface="VlfbtgTimes-Roman" charset="0"/>
              </a:rPr>
              <a:t>, </a:t>
            </a:r>
            <a:r>
              <a:rPr lang="en-AU" sz="1400" b="1">
                <a:latin typeface="Times New Roman" charset="0"/>
                <a:cs typeface="VlfbtgTimes-Roman" charset="0"/>
              </a:rPr>
              <a:t> Peter Galettis</a:t>
            </a:r>
            <a:r>
              <a:rPr lang="en-AU" sz="1100" b="1">
                <a:latin typeface="Times New Roman" charset="0"/>
                <a:cs typeface="VlfbtgTimes-Roman" charset="0"/>
              </a:rPr>
              <a:t>,</a:t>
            </a:r>
            <a:r>
              <a:rPr lang="en-AU" sz="1400" b="1">
                <a:latin typeface="Times New Roman" charset="0"/>
                <a:cs typeface="VlfbtgTimes-Roman" charset="0"/>
              </a:rPr>
              <a:t> Alan V. Boddy</a:t>
            </a:r>
            <a:r>
              <a:rPr lang="en-AU" sz="1100" b="1">
                <a:latin typeface="Times New Roman" charset="0"/>
                <a:cs typeface="VlfbtgTimes-Roman" charset="0"/>
              </a:rPr>
              <a:t>, </a:t>
            </a:r>
            <a:r>
              <a:rPr lang="en-AU" sz="1400" b="1">
                <a:latin typeface="Times New Roman" charset="0"/>
                <a:cs typeface="VlfbtgTimes-Roman" charset="0"/>
              </a:rPr>
              <a:t> Jennifer H. Martin</a:t>
            </a:r>
          </a:p>
        </p:txBody>
      </p:sp>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3625850"/>
            <a:ext cx="10079038" cy="317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97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1260475"/>
            <a:ext cx="2205037" cy="2028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Some Issues with TDM</a:t>
            </a:r>
          </a:p>
        </p:txBody>
      </p:sp>
      <p:sp>
        <p:nvSpPr>
          <p:cNvPr id="30722" name="Rectangle 2"/>
          <p:cNvSpPr>
            <a:spLocks noGrp="1" noChangeArrowheads="1"/>
          </p:cNvSpPr>
          <p:nvPr>
            <p:ph type="body" idx="1"/>
          </p:nvPr>
        </p:nvSpPr>
        <p:spPr>
          <a:xfrm>
            <a:off x="503238" y="1382713"/>
            <a:ext cx="9069387" cy="6356350"/>
          </a:xfrm>
          <a:ln/>
        </p:spPr>
        <p:txBody>
          <a:bodyPr/>
          <a:lstStyle/>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precision of blood sampling</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diurnal variation?</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drug stability ex vivo?</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blood sample size required, sensitivity</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reliability of sparse sampling</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remote blood sampling</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rapid analysis method</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sample prep</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LC-MS/MS</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immunoassay</a:t>
            </a:r>
          </a:p>
          <a:p>
            <a:pPr marL="555625" indent="-550863">
              <a:buClrTx/>
              <a:buFontTx/>
              <a:buNone/>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endParaRPr lang="en-AU"/>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0" y="720725"/>
            <a:ext cx="9988550" cy="190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9pPr>
          </a:lstStyle>
          <a:p>
            <a:pPr>
              <a:spcBef>
                <a:spcPts val="1200"/>
              </a:spcBef>
              <a:spcAft>
                <a:spcPts val="1000"/>
              </a:spcAft>
              <a:buClrTx/>
              <a:buFontTx/>
              <a:buNone/>
            </a:pPr>
            <a:r>
              <a:rPr lang="en-AU" sz="1000" dirty="0">
                <a:solidFill>
                  <a:schemeClr val="tx1"/>
                </a:solidFill>
              </a:rPr>
              <a:t>Ther Drug Monit. </a:t>
            </a:r>
            <a:r>
              <a:rPr lang="en-AU" sz="1000" dirty="0"/>
              <a:t>2016 Dec;38(6):649-656.</a:t>
            </a:r>
          </a:p>
          <a:p>
            <a:pPr>
              <a:spcBef>
                <a:spcPts val="1200"/>
              </a:spcBef>
              <a:spcAft>
                <a:spcPts val="1000"/>
              </a:spcAft>
              <a:buClrTx/>
              <a:buFontTx/>
              <a:buNone/>
            </a:pPr>
            <a:r>
              <a:rPr lang="en-AU" sz="2200" b="1" dirty="0"/>
              <a:t>Quantification of 11 Therapeutic Kinase Inhibitors in Human Plasma for Therapeutic Drug Monitoring Using Liquid Chromatography Coupled With Tandem Mass Spectrometry.</a:t>
            </a:r>
          </a:p>
          <a:p>
            <a:pPr>
              <a:spcBef>
                <a:spcPts val="1200"/>
              </a:spcBef>
              <a:spcAft>
                <a:spcPts val="1000"/>
              </a:spcAft>
              <a:buClrTx/>
              <a:buFontTx/>
              <a:buNone/>
            </a:pPr>
            <a:r>
              <a:rPr lang="en-AU" sz="1300" dirty="0">
                <a:solidFill>
                  <a:schemeClr val="tx1"/>
                </a:solidFill>
              </a:rPr>
              <a:t>Herbrink M1, de Vries N, Rosing H, Huitema AD, Nuijen B, Schellens JH, Beijnen JH.</a:t>
            </a:r>
          </a:p>
        </p:txBody>
      </p:sp>
      <p:sp>
        <p:nvSpPr>
          <p:cNvPr id="31746" name="Text Box 2"/>
          <p:cNvSpPr txBox="1">
            <a:spLocks noChangeArrowheads="1"/>
          </p:cNvSpPr>
          <p:nvPr/>
        </p:nvSpPr>
        <p:spPr bwMode="auto">
          <a:xfrm>
            <a:off x="19050" y="3009900"/>
            <a:ext cx="10067925" cy="155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SimSun" charset="0"/>
                <a:cs typeface="SimSun" charset="0"/>
              </a:defRPr>
            </a:lvl9pPr>
          </a:lstStyle>
          <a:p>
            <a:pPr>
              <a:spcBef>
                <a:spcPts val="1200"/>
              </a:spcBef>
              <a:spcAft>
                <a:spcPts val="1000"/>
              </a:spcAft>
              <a:buClrTx/>
              <a:buFontTx/>
              <a:buNone/>
            </a:pPr>
            <a:r>
              <a:rPr lang="en-AU" sz="1000" dirty="0">
                <a:solidFill>
                  <a:schemeClr val="tx1"/>
                </a:solidFill>
              </a:rPr>
              <a:t>J Chromatogr B </a:t>
            </a:r>
            <a:r>
              <a:rPr lang="en-AU" sz="1000" dirty="0" err="1">
                <a:solidFill>
                  <a:schemeClr val="tx1"/>
                </a:solidFill>
              </a:rPr>
              <a:t>Analyt</a:t>
            </a:r>
            <a:r>
              <a:rPr lang="en-AU" sz="1000" dirty="0">
                <a:solidFill>
                  <a:schemeClr val="tx1"/>
                </a:solidFill>
              </a:rPr>
              <a:t> Technol Biomed Life Sci. </a:t>
            </a:r>
            <a:r>
              <a:rPr lang="en-AU" sz="1000" dirty="0"/>
              <a:t>2016 Oct 15;1033-1034:17-26. </a:t>
            </a:r>
            <a:r>
              <a:rPr lang="en-AU" sz="1000" dirty="0" err="1"/>
              <a:t>doi</a:t>
            </a:r>
            <a:r>
              <a:rPr lang="en-AU" sz="1000" dirty="0"/>
              <a:t>: 10.1016/j.jchromb.2016.07.046. </a:t>
            </a:r>
            <a:r>
              <a:rPr lang="en-AU" sz="1000" dirty="0" err="1"/>
              <a:t>Epub</a:t>
            </a:r>
            <a:r>
              <a:rPr lang="en-AU" sz="1000" dirty="0"/>
              <a:t> 2016 Jul 26.</a:t>
            </a:r>
          </a:p>
          <a:p>
            <a:pPr>
              <a:spcBef>
                <a:spcPts val="1200"/>
              </a:spcBef>
              <a:spcAft>
                <a:spcPts val="1000"/>
              </a:spcAft>
              <a:buClrTx/>
              <a:buFontTx/>
              <a:buNone/>
            </a:pPr>
            <a:r>
              <a:rPr lang="en-AU" sz="2200" b="1" dirty="0"/>
              <a:t>A novel approach for the simultaneous quantification of 18 small molecule kinase inhibitors in human plasma: A platform for optimised KI dosing.</a:t>
            </a:r>
          </a:p>
          <a:p>
            <a:pPr>
              <a:spcBef>
                <a:spcPts val="1200"/>
              </a:spcBef>
              <a:spcAft>
                <a:spcPts val="1000"/>
              </a:spcAft>
              <a:buClrTx/>
              <a:buFontTx/>
              <a:buNone/>
            </a:pPr>
            <a:r>
              <a:rPr lang="en-AU" sz="1200" dirty="0">
                <a:solidFill>
                  <a:schemeClr val="tx1"/>
                </a:solidFill>
              </a:rPr>
              <a:t>van Dyk M, Miners JO, Kichenadasse G, McKinnon RA, Rowland A.</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98600" y="1079500"/>
            <a:ext cx="7061200" cy="5397500"/>
          </a:xfrm>
          <a:prstGeom prst="rect">
            <a:avLst/>
          </a:prstGeom>
        </p:spPr>
      </p:pic>
      <p:sp>
        <p:nvSpPr>
          <p:cNvPr id="6" name="Rectangle 5"/>
          <p:cNvSpPr/>
          <p:nvPr/>
        </p:nvSpPr>
        <p:spPr>
          <a:xfrm>
            <a:off x="1007864" y="6588149"/>
            <a:ext cx="7992888" cy="440120"/>
          </a:xfrm>
          <a:prstGeom prst="rect">
            <a:avLst/>
          </a:prstGeom>
        </p:spPr>
        <p:txBody>
          <a:bodyPr wrap="square">
            <a:spAutoFit/>
          </a:bodyPr>
          <a:lstStyle/>
          <a:p>
            <a:r>
              <a:rPr lang="en-US" sz="2400" dirty="0">
                <a:solidFill>
                  <a:srgbClr val="000000"/>
                </a:solidFill>
              </a:rPr>
              <a:t>Adaptive dosing strategies should achieve clinical benefit</a:t>
            </a:r>
          </a:p>
        </p:txBody>
      </p:sp>
    </p:spTree>
    <p:extLst>
      <p:ext uri="{BB962C8B-B14F-4D97-AF65-F5344CB8AC3E}">
        <p14:creationId xmlns:p14="http://schemas.microsoft.com/office/powerpoint/2010/main" val="3986451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Dose Optimization: Alternatives to TDM</a:t>
            </a:r>
          </a:p>
        </p:txBody>
      </p:sp>
      <p:sp>
        <p:nvSpPr>
          <p:cNvPr id="33794" name="Rectangle 2"/>
          <p:cNvSpPr>
            <a:spLocks noGrp="1" noChangeArrowheads="1"/>
          </p:cNvSpPr>
          <p:nvPr>
            <p:ph type="body" idx="1"/>
          </p:nvPr>
        </p:nvSpPr>
        <p:spPr>
          <a:xfrm>
            <a:off x="503238" y="1768475"/>
            <a:ext cx="9069387" cy="4987925"/>
          </a:xfrm>
          <a:ln/>
        </p:spPr>
        <p:txBody>
          <a:bodyPr/>
          <a:lstStyle/>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Pharmacogenomics</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not ready for prime time?</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exceptions:</a:t>
            </a:r>
          </a:p>
          <a:p>
            <a:pPr marL="1787525" lvl="2" indent="-4413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TPMT and 6MP</a:t>
            </a:r>
          </a:p>
          <a:p>
            <a:pPr marL="1787525" lvl="2" indent="-4413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UGT1A1 and irinotecan</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Assessment of DME activity (phenotype)</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UH2/Uracil ratio</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Test doses</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503238" y="1979613"/>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Pharmacogenomics of Fluoropyrimidines</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dirty="0" smtClean="0"/>
              <a:t>Six Points </a:t>
            </a:r>
            <a:r>
              <a:rPr lang="en-AU" dirty="0"/>
              <a:t>(2)</a:t>
            </a:r>
          </a:p>
        </p:txBody>
      </p:sp>
      <p:sp>
        <p:nvSpPr>
          <p:cNvPr id="5122" name="Rectangle 2"/>
          <p:cNvSpPr>
            <a:spLocks noGrp="1" noChangeArrowheads="1"/>
          </p:cNvSpPr>
          <p:nvPr>
            <p:ph type="body" idx="1"/>
          </p:nvPr>
        </p:nvSpPr>
        <p:spPr>
          <a:xfrm>
            <a:off x="503238" y="1768475"/>
            <a:ext cx="9069387" cy="49879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4. Phase II trials should include drug PK</a:t>
            </a:r>
          </a:p>
          <a:p>
            <a:pPr marL="1171575" lvl="1" indent="-496888">
              <a:buSzPct val="45000"/>
              <a:buFont typeface="Wingdings"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exploration of doses (randomised?)</a:t>
            </a:r>
          </a:p>
          <a:p>
            <a:pPr marL="1171575" lvl="1" indent="-496888">
              <a:buSzPct val="45000"/>
              <a:buFont typeface="Wingdings"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explain PK/PD variability</a:t>
            </a:r>
          </a:p>
          <a:p>
            <a:pPr marL="1171575" lvl="1" indent="-496888">
              <a:buSzPct val="45000"/>
              <a:buFont typeface="Wingdings"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sparse PK sampling</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5.	 Phase III trials should include pop PK sampling</a:t>
            </a:r>
          </a:p>
          <a:p>
            <a:pPr marL="1171575" lvl="1" indent="-496888">
              <a:buSzPct val="45000"/>
              <a:buFont typeface="Wingdings"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explain PK/PD variability</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6. TDM should be considered in post-marketing</a:t>
            </a:r>
          </a:p>
          <a:p>
            <a:pPr marL="1171575" lvl="1" indent="-496888">
              <a:buSzPct val="45000"/>
              <a:buFont typeface="Wingdings"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individualised dosing </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546100"/>
            <a:ext cx="10080625" cy="6445683"/>
          </a:xfrm>
          <a:prstGeom prst="rect">
            <a:avLst/>
          </a:prstGeom>
        </p:spPr>
      </p:pic>
      <p:sp>
        <p:nvSpPr>
          <p:cNvPr id="9" name="TextBox 8"/>
          <p:cNvSpPr txBox="1"/>
          <p:nvPr/>
        </p:nvSpPr>
        <p:spPr>
          <a:xfrm>
            <a:off x="3168104" y="7020197"/>
            <a:ext cx="3418574" cy="353174"/>
          </a:xfrm>
          <a:prstGeom prst="rect">
            <a:avLst/>
          </a:prstGeom>
          <a:noFill/>
        </p:spPr>
        <p:txBody>
          <a:bodyPr wrap="none" rtlCol="0">
            <a:spAutoFit/>
          </a:bodyPr>
          <a:lstStyle/>
          <a:p>
            <a:r>
              <a:rPr lang="en-US" dirty="0" err="1" smtClean="0">
                <a:solidFill>
                  <a:srgbClr val="000000"/>
                </a:solidFill>
              </a:rPr>
              <a:t>Loganayagam</a:t>
            </a:r>
            <a:r>
              <a:rPr lang="en-US" dirty="0" smtClean="0">
                <a:solidFill>
                  <a:srgbClr val="000000"/>
                </a:solidFill>
              </a:rPr>
              <a:t> et al </a:t>
            </a:r>
            <a:r>
              <a:rPr lang="en-US" dirty="0" err="1" smtClean="0">
                <a:solidFill>
                  <a:srgbClr val="000000"/>
                </a:solidFill>
              </a:rPr>
              <a:t>BJCa</a:t>
            </a:r>
            <a:r>
              <a:rPr lang="en-US" dirty="0" smtClean="0">
                <a:solidFill>
                  <a:srgbClr val="000000"/>
                </a:solidFill>
              </a:rPr>
              <a:t>, 2013</a:t>
            </a:r>
            <a:endParaRPr lang="en-US" dirty="0">
              <a:solidFill>
                <a:srgbClr val="000000"/>
              </a:solidFill>
            </a:endParaRPr>
          </a:p>
        </p:txBody>
      </p:sp>
    </p:spTree>
    <p:extLst>
      <p:ext uri="{BB962C8B-B14F-4D97-AF65-F5344CB8AC3E}">
        <p14:creationId xmlns:p14="http://schemas.microsoft.com/office/powerpoint/2010/main" val="3015729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Pharmacogenomics of 5FU</a:t>
            </a:r>
          </a:p>
        </p:txBody>
      </p:sp>
      <p:sp>
        <p:nvSpPr>
          <p:cNvPr id="36866" name="Rectangle 2"/>
          <p:cNvSpPr>
            <a:spLocks noGrp="1" noChangeArrowheads="1"/>
          </p:cNvSpPr>
          <p:nvPr>
            <p:ph type="body" idx="1"/>
          </p:nvPr>
        </p:nvSpPr>
        <p:spPr>
          <a:xfrm>
            <a:off x="503238" y="1384300"/>
            <a:ext cx="9069387" cy="4987925"/>
          </a:xfrm>
          <a:ln/>
        </p:spPr>
        <p:txBody>
          <a:bodyPr/>
          <a:lstStyle/>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DPD</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*2, *5, *6, *9A, *13, 2846A&gt;T, 1236G&gt;A</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heterozygotes 3.9% (3/76 pts)</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&gt;50% pts have no known DPD mutation or dec activity</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Thymidylate Synthase</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TSER, 3'-UTR (6 bp deletion)</a:t>
            </a:r>
          </a:p>
          <a:p>
            <a:pPr marL="558800" indent="-554038">
              <a:buClrTx/>
              <a:buSzPct val="45000"/>
              <a:buFontTx/>
              <a:buNone/>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endParaRPr lang="en-AU"/>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25004B"/>
            </a:gs>
            <a:gs pos="50000">
              <a:srgbClr val="7F00FF"/>
            </a:gs>
            <a:gs pos="100000">
              <a:srgbClr val="25004B"/>
            </a:gs>
          </a:gsLst>
          <a:lin ang="2700000" scaled="1"/>
        </a:grad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755650" y="349250"/>
            <a:ext cx="8567738"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lgn="ctr">
              <a:lnSpc>
                <a:spcPct val="100000"/>
              </a:lnSpc>
              <a:buClrTx/>
              <a:buFontTx/>
              <a:buNone/>
            </a:pPr>
            <a:r>
              <a:rPr lang="en-AU" sz="4000">
                <a:solidFill>
                  <a:srgbClr val="FFFF00"/>
                </a:solidFill>
              </a:rPr>
              <a:t>Genetic Polymorphisms in DPYD</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2668588"/>
            <a:ext cx="9523412" cy="3921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7891" name="Text Box 3"/>
          <p:cNvSpPr txBox="1">
            <a:spLocks noChangeArrowheads="1"/>
          </p:cNvSpPr>
          <p:nvPr/>
        </p:nvSpPr>
        <p:spPr bwMode="auto">
          <a:xfrm>
            <a:off x="4275138" y="6607175"/>
            <a:ext cx="46021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lnSpc>
                <a:spcPct val="100000"/>
              </a:lnSpc>
              <a:buClrTx/>
              <a:buFontTx/>
              <a:buNone/>
            </a:pPr>
            <a:r>
              <a:rPr lang="en-US" sz="1600">
                <a:solidFill>
                  <a:srgbClr val="FFFFFF"/>
                </a:solidFill>
                <a:latin typeface="Times New Roman" charset="0"/>
              </a:rPr>
              <a:t>from Milano &amp; McLeod, Eur J Cancer 36:37-42, 2000</a:t>
            </a:r>
          </a:p>
        </p:txBody>
      </p:sp>
      <p:sp>
        <p:nvSpPr>
          <p:cNvPr id="37892" name="Oval 4"/>
          <p:cNvSpPr>
            <a:spLocks noChangeArrowheads="1"/>
          </p:cNvSpPr>
          <p:nvPr/>
        </p:nvSpPr>
        <p:spPr bwMode="auto">
          <a:xfrm>
            <a:off x="5110163" y="2509838"/>
            <a:ext cx="917575" cy="555625"/>
          </a:xfrm>
          <a:prstGeom prst="ellipse">
            <a:avLst/>
          </a:prstGeom>
          <a:noFill/>
          <a:ln w="1260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893" name="Oval 5"/>
          <p:cNvSpPr>
            <a:spLocks noChangeArrowheads="1"/>
          </p:cNvSpPr>
          <p:nvPr/>
        </p:nvSpPr>
        <p:spPr bwMode="auto">
          <a:xfrm>
            <a:off x="6238875" y="2827338"/>
            <a:ext cx="1271588" cy="555625"/>
          </a:xfrm>
          <a:prstGeom prst="ellipse">
            <a:avLst/>
          </a:prstGeom>
          <a:noFill/>
          <a:ln w="1260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894" name="Oval 6"/>
          <p:cNvSpPr>
            <a:spLocks noChangeArrowheads="1"/>
          </p:cNvSpPr>
          <p:nvPr/>
        </p:nvSpPr>
        <p:spPr bwMode="auto">
          <a:xfrm>
            <a:off x="7299325" y="3065463"/>
            <a:ext cx="917575" cy="555625"/>
          </a:xfrm>
          <a:prstGeom prst="ellipse">
            <a:avLst/>
          </a:prstGeom>
          <a:noFill/>
          <a:ln w="1260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895" name="Text Box 7"/>
          <p:cNvSpPr txBox="1">
            <a:spLocks noChangeArrowheads="1"/>
          </p:cNvSpPr>
          <p:nvPr/>
        </p:nvSpPr>
        <p:spPr bwMode="auto">
          <a:xfrm>
            <a:off x="4513263" y="1557338"/>
            <a:ext cx="31527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lnSpc>
                <a:spcPct val="100000"/>
              </a:lnSpc>
              <a:buClrTx/>
              <a:buFontTx/>
              <a:buNone/>
            </a:pPr>
            <a:r>
              <a:rPr lang="en-AU" sz="2400">
                <a:solidFill>
                  <a:srgbClr val="FFFFFF"/>
                </a:solidFill>
                <a:latin typeface="Times New Roman" charset="0"/>
              </a:rPr>
              <a:t>1:270, severe deficiency</a:t>
            </a:r>
          </a:p>
        </p:txBody>
      </p:sp>
      <p:cxnSp>
        <p:nvCxnSpPr>
          <p:cNvPr id="37896" name="AutoShape 8"/>
          <p:cNvCxnSpPr>
            <a:cxnSpLocks noChangeShapeType="1"/>
            <a:stCxn id="37893" idx="0"/>
            <a:endCxn id="37895" idx="2"/>
          </p:cNvCxnSpPr>
          <p:nvPr/>
        </p:nvCxnSpPr>
        <p:spPr bwMode="auto">
          <a:xfrm flipH="1" flipV="1">
            <a:off x="6089650" y="2017713"/>
            <a:ext cx="784225" cy="809625"/>
          </a:xfrm>
          <a:prstGeom prst="straightConnector1">
            <a:avLst/>
          </a:prstGeom>
          <a:noFill/>
          <a:ln w="12600" cap="sq">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7897" name="Text Box 9"/>
          <p:cNvSpPr txBox="1">
            <a:spLocks noChangeArrowheads="1"/>
          </p:cNvSpPr>
          <p:nvPr/>
        </p:nvSpPr>
        <p:spPr bwMode="auto">
          <a:xfrm>
            <a:off x="7199313" y="1954213"/>
            <a:ext cx="2595562"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lnSpc>
                <a:spcPct val="100000"/>
              </a:lnSpc>
              <a:buClrTx/>
              <a:buFontTx/>
              <a:buNone/>
            </a:pPr>
            <a:r>
              <a:rPr lang="en-AU" sz="2400">
                <a:solidFill>
                  <a:srgbClr val="FFFFFF"/>
                </a:solidFill>
                <a:latin typeface="Times New Roman" charset="0"/>
              </a:rPr>
              <a:t>5%, normal activity</a:t>
            </a:r>
          </a:p>
        </p:txBody>
      </p:sp>
      <p:sp>
        <p:nvSpPr>
          <p:cNvPr id="37898" name="Text Box 10"/>
          <p:cNvSpPr txBox="1">
            <a:spLocks noChangeArrowheads="1"/>
          </p:cNvSpPr>
          <p:nvPr/>
        </p:nvSpPr>
        <p:spPr bwMode="auto">
          <a:xfrm>
            <a:off x="2047875" y="1954213"/>
            <a:ext cx="27463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lnSpc>
                <a:spcPct val="100000"/>
              </a:lnSpc>
              <a:buClrTx/>
              <a:buFontTx/>
              <a:buNone/>
            </a:pPr>
            <a:r>
              <a:rPr lang="en-AU" sz="2400">
                <a:solidFill>
                  <a:srgbClr val="FFFFFF"/>
                </a:solidFill>
                <a:latin typeface="Times New Roman" charset="0"/>
              </a:rPr>
              <a:t>28%, normal activity</a:t>
            </a:r>
          </a:p>
        </p:txBody>
      </p:sp>
      <p:cxnSp>
        <p:nvCxnSpPr>
          <p:cNvPr id="37899" name="AutoShape 11"/>
          <p:cNvCxnSpPr>
            <a:cxnSpLocks noChangeShapeType="1"/>
            <a:stCxn id="37892" idx="2"/>
          </p:cNvCxnSpPr>
          <p:nvPr/>
        </p:nvCxnSpPr>
        <p:spPr bwMode="auto">
          <a:xfrm flipH="1" flipV="1">
            <a:off x="2627313" y="2205038"/>
            <a:ext cx="2482850" cy="582612"/>
          </a:xfrm>
          <a:prstGeom prst="straightConnector1">
            <a:avLst/>
          </a:prstGeom>
          <a:noFill/>
          <a:ln w="12600" cap="sq">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37900" name="AutoShape 12"/>
          <p:cNvCxnSpPr>
            <a:cxnSpLocks noChangeShapeType="1"/>
            <a:stCxn id="37894" idx="0"/>
          </p:cNvCxnSpPr>
          <p:nvPr/>
        </p:nvCxnSpPr>
        <p:spPr bwMode="auto">
          <a:xfrm flipV="1">
            <a:off x="7758113" y="2276475"/>
            <a:ext cx="161925" cy="788988"/>
          </a:xfrm>
          <a:prstGeom prst="straightConnector1">
            <a:avLst/>
          </a:prstGeom>
          <a:noFill/>
          <a:ln w="12600" cap="sq">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60363"/>
            <a:ext cx="9180512" cy="2962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3170238"/>
            <a:ext cx="8782050" cy="3594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8915" name="Oval 3"/>
          <p:cNvSpPr>
            <a:spLocks noChangeArrowheads="1"/>
          </p:cNvSpPr>
          <p:nvPr/>
        </p:nvSpPr>
        <p:spPr bwMode="auto">
          <a:xfrm>
            <a:off x="5649913" y="6142038"/>
            <a:ext cx="900112" cy="720725"/>
          </a:xfrm>
          <a:prstGeom prst="ellipse">
            <a:avLst/>
          </a:prstGeom>
          <a:noFill/>
          <a:ln w="72000" cap="sq">
            <a:solidFill>
              <a:srgbClr val="8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 name="TextBox 1"/>
          <p:cNvSpPr txBox="1"/>
          <p:nvPr/>
        </p:nvSpPr>
        <p:spPr>
          <a:xfrm>
            <a:off x="4680272" y="395461"/>
            <a:ext cx="4104456" cy="556050"/>
          </a:xfrm>
          <a:prstGeom prst="rect">
            <a:avLst/>
          </a:prstGeom>
          <a:noFill/>
        </p:spPr>
        <p:txBody>
          <a:bodyPr wrap="square" rtlCol="0">
            <a:spAutoFit/>
          </a:bodyPr>
          <a:lstStyle/>
          <a:p>
            <a:r>
              <a:rPr lang="en-US" sz="3200" dirty="0" smtClean="0">
                <a:solidFill>
                  <a:srgbClr val="000000"/>
                </a:solidFill>
              </a:rPr>
              <a:t>Genetics is complex!!</a:t>
            </a:r>
            <a:endParaRPr lang="en-US" sz="32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PGx not ready for prime time</a:t>
            </a:r>
          </a:p>
        </p:txBody>
      </p:sp>
      <p:sp>
        <p:nvSpPr>
          <p:cNvPr id="39938" name="Rectangle 2"/>
          <p:cNvSpPr>
            <a:spLocks noGrp="1" noChangeArrowheads="1"/>
          </p:cNvSpPr>
          <p:nvPr>
            <p:ph type="body" idx="1"/>
          </p:nvPr>
        </p:nvSpPr>
        <p:spPr>
          <a:xfrm>
            <a:off x="503238" y="1768475"/>
            <a:ext cx="9069387" cy="4987925"/>
          </a:xfrm>
          <a:ln/>
        </p:spPr>
        <p:txBody>
          <a:bodyPr/>
          <a:lstStyle/>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Hendricks (PGx, 2015)</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gene activity score to individualise 5FU dose</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Deenen (JCO, 2011)</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22/2038 pts het for DPD*2A</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dose reduced 50% in C1</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G3-4 toxicity 28% (vs 73% historical controls)</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a:t>cost savings $61 per pt.</a:t>
            </a:r>
          </a:p>
          <a:p>
            <a:pPr marL="555625" indent="-550863">
              <a:buClrTx/>
              <a:buFontTx/>
              <a:buNone/>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endParaRPr lang="en-AU"/>
          </a:p>
        </p:txBody>
      </p:sp>
    </p:spTree>
  </p:cSld>
  <p:clrMapOvr>
    <a:masterClrMapping/>
  </p:clrMapOvr>
  <p:transition xmlns:p14="http://schemas.microsoft.com/office/powerpoint/2010/main"/>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FU dosing by TDM or PGx Garvan talk.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2006600"/>
            <a:ext cx="8788400" cy="3543300"/>
          </a:xfrm>
          <a:prstGeom prst="rect">
            <a:avLst/>
          </a:prstGeom>
        </p:spPr>
      </p:pic>
    </p:spTree>
    <p:extLst>
      <p:ext uri="{BB962C8B-B14F-4D97-AF65-F5344CB8AC3E}">
        <p14:creationId xmlns:p14="http://schemas.microsoft.com/office/powerpoint/2010/main" val="3090154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503238" y="300038"/>
            <a:ext cx="9069387" cy="1607591"/>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dirty="0">
                <a:solidFill>
                  <a:srgbClr val="0000FF"/>
                </a:solidFill>
              </a:rPr>
              <a:t>Conclusions:</a:t>
            </a:r>
            <a:br>
              <a:rPr lang="en-AU" dirty="0">
                <a:solidFill>
                  <a:srgbClr val="0000FF"/>
                </a:solidFill>
              </a:rPr>
            </a:br>
            <a:r>
              <a:rPr lang="en-AU" sz="3200" dirty="0">
                <a:solidFill>
                  <a:srgbClr val="0000FF"/>
                </a:solidFill>
              </a:rPr>
              <a:t>Dose Individualisation via Drug Measurement</a:t>
            </a:r>
          </a:p>
        </p:txBody>
      </p:sp>
      <p:sp>
        <p:nvSpPr>
          <p:cNvPr id="41986" name="Rectangle 2"/>
          <p:cNvSpPr>
            <a:spLocks noGrp="1" noChangeArrowheads="1"/>
          </p:cNvSpPr>
          <p:nvPr>
            <p:ph type="body" idx="1"/>
          </p:nvPr>
        </p:nvSpPr>
        <p:spPr>
          <a:xfrm>
            <a:off x="360363" y="2211388"/>
            <a:ext cx="9069387" cy="5326062"/>
          </a:xfrm>
          <a:ln/>
        </p:spPr>
        <p:txBody>
          <a:bodyPr/>
          <a:lstStyle/>
          <a:p>
            <a:pPr indent="-338138">
              <a:spcAft>
                <a:spcPts val="2275"/>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1. TDM can improve delivery of established drugs</a:t>
            </a:r>
          </a:p>
          <a:p>
            <a:pPr indent="-338138">
              <a:spcAft>
                <a:spcPts val="2275"/>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2. TDM is now clearly feasible for many drugs</a:t>
            </a:r>
          </a:p>
          <a:p>
            <a:pPr indent="-338138">
              <a:spcAft>
                <a:spcPts val="2275"/>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3. Phase I trials should include adequate PK</a:t>
            </a:r>
          </a:p>
          <a:p>
            <a:pPr indent="-338138">
              <a:spcAft>
                <a:spcPts val="2275"/>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4. Phase II trials should include drug PK</a:t>
            </a:r>
          </a:p>
          <a:p>
            <a:pPr indent="-338138">
              <a:spcAft>
                <a:spcPts val="2275"/>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5.	 Phase III trials should include pop PK sampling</a:t>
            </a:r>
          </a:p>
          <a:p>
            <a:pPr indent="-338138">
              <a:spcAft>
                <a:spcPts val="2275"/>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6. TDM studies should be considered in post-marketing </a:t>
            </a:r>
          </a:p>
          <a:p>
            <a:pPr marL="1174750" lvl="1" indent="-496888">
              <a:buClrTx/>
              <a:buSzPct val="4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Current Approach to Dose Selection Needs Improvement</a:t>
            </a:r>
          </a:p>
        </p:txBody>
      </p:sp>
      <p:sp>
        <p:nvSpPr>
          <p:cNvPr id="6146" name="Rectangle 2"/>
          <p:cNvSpPr>
            <a:spLocks noGrp="1" noChangeArrowheads="1"/>
          </p:cNvSpPr>
          <p:nvPr>
            <p:ph type="body" idx="1"/>
          </p:nvPr>
        </p:nvSpPr>
        <p:spPr>
          <a:xfrm>
            <a:off x="503238" y="1768475"/>
            <a:ext cx="9069387" cy="8126413"/>
          </a:xfrm>
          <a:ln/>
        </p:spPr>
        <p:txBody>
          <a:bodyPr/>
          <a:lstStyle/>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400" dirty="0"/>
              <a:t>inability to find best dose for registration trials is common contributor to denial of NDA by FDA </a:t>
            </a:r>
            <a:r>
              <a:rPr lang="en-AU" sz="1800" dirty="0"/>
              <a:t>(Sacks LV, JAMA 2014)</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400" dirty="0"/>
              <a:t>significant issues in cancer:</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000" dirty="0"/>
              <a:t>narrow therapeutic index</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000" dirty="0"/>
              <a:t>area of need = rushed development</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000" dirty="0"/>
              <a:t>finding right dose considered less </a:t>
            </a:r>
            <a:r>
              <a:rPr lang="en-AU" sz="2000" dirty="0" err="1"/>
              <a:t>impt</a:t>
            </a:r>
            <a:r>
              <a:rPr lang="en-AU" sz="2000" dirty="0"/>
              <a:t>. by sponsor</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400" dirty="0"/>
              <a:t>approvals of some agents at doses too high or too low</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000" dirty="0" err="1"/>
              <a:t>zoledronate</a:t>
            </a:r>
            <a:r>
              <a:rPr lang="en-AU" sz="2000" dirty="0"/>
              <a:t> </a:t>
            </a:r>
            <a:r>
              <a:rPr lang="en-AU" sz="1800" dirty="0"/>
              <a:t>(</a:t>
            </a:r>
            <a:r>
              <a:rPr lang="en-AU" sz="1800" dirty="0" err="1"/>
              <a:t>Himelstein</a:t>
            </a:r>
            <a:r>
              <a:rPr lang="en-AU" sz="1800" dirty="0"/>
              <a:t> AL, JAMA 2017)</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000" dirty="0" err="1"/>
              <a:t>trastuzumab</a:t>
            </a:r>
            <a:r>
              <a:rPr lang="en-AU" sz="2000" dirty="0"/>
              <a:t> – </a:t>
            </a:r>
            <a:r>
              <a:rPr lang="en-AU" sz="2000" dirty="0" err="1"/>
              <a:t>Css</a:t>
            </a:r>
            <a:r>
              <a:rPr lang="en-AU" sz="2000" dirty="0"/>
              <a:t> low in 25% gastric </a:t>
            </a:r>
            <a:r>
              <a:rPr lang="en-AU" sz="2000" dirty="0" err="1" smtClean="0"/>
              <a:t>ca</a:t>
            </a:r>
            <a:r>
              <a:rPr lang="en-AU" sz="2000" dirty="0" smtClean="0"/>
              <a:t> </a:t>
            </a:r>
            <a:endParaRPr lang="en-AU" sz="2000" dirty="0"/>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000" dirty="0" err="1"/>
              <a:t>sunitinib</a:t>
            </a:r>
            <a:r>
              <a:rPr lang="en-AU" sz="2000" dirty="0"/>
              <a:t> – flat 50mg dose suits few</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sz="2000" dirty="0" err="1"/>
              <a:t>omacetaxine</a:t>
            </a:r>
            <a:r>
              <a:rPr lang="en-AU" sz="2000" dirty="0"/>
              <a:t> – clearance does not correlate with BSA; RR lower in females, dosing for renal/hep dysfunction not determined</a:t>
            </a:r>
          </a:p>
          <a:p>
            <a:pPr marL="1173163" lvl="1" indent="-496888">
              <a:buClrTx/>
              <a:buSzPct val="45000"/>
              <a:buFontTx/>
              <a:buNone/>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endParaRPr lang="en-AU"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24" y="2411685"/>
            <a:ext cx="1617662" cy="197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Cancer Clinical Trials</a:t>
            </a:r>
          </a:p>
        </p:txBody>
      </p:sp>
      <p:sp>
        <p:nvSpPr>
          <p:cNvPr id="7170" name="Rectangle 2"/>
          <p:cNvSpPr>
            <a:spLocks noGrp="1" noChangeArrowheads="1"/>
          </p:cNvSpPr>
          <p:nvPr>
            <p:ph type="body" idx="1"/>
          </p:nvPr>
        </p:nvSpPr>
        <p:spPr>
          <a:xfrm>
            <a:off x="503238" y="1768475"/>
            <a:ext cx="9069387" cy="4987925"/>
          </a:xfrm>
          <a:ln/>
        </p:spPr>
        <p:txBody>
          <a:bodyPr/>
          <a:lstStyle/>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dirty="0"/>
              <a:t>efficacy </a:t>
            </a:r>
            <a:r>
              <a:rPr lang="en-AU" i="1" dirty="0"/>
              <a:t>signals</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dirty="0"/>
              <a:t>MTD, RP2D</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dirty="0"/>
              <a:t>no assessment of inter-patient variation</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dirty="0"/>
              <a:t>dose-response/exposure-response rarely evaluated</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dirty="0"/>
              <a:t>high rate of dose reduction; no dose increase</a:t>
            </a:r>
          </a:p>
          <a:p>
            <a:pPr marL="1171575" lvl="1" indent="-496888">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dirty="0"/>
              <a:t>?optimum biological dose &lt;&lt; MTD</a:t>
            </a:r>
          </a:p>
          <a:p>
            <a:pPr marL="555625" indent="-555625">
              <a:buSzPct val="45000"/>
              <a:buFont typeface="Wingdings" charset="0"/>
              <a:buChar char=""/>
              <a:tabLst>
                <a:tab pos="5556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pPr>
            <a:r>
              <a:rPr lang="en-AU" dirty="0"/>
              <a:t>no assessment of cumulative long-term toxicity</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640" y="971525"/>
            <a:ext cx="1617662" cy="197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TDM in Cancer</a:t>
            </a:r>
          </a:p>
        </p:txBody>
      </p:sp>
      <p:sp>
        <p:nvSpPr>
          <p:cNvPr id="8194" name="Rectangle 2"/>
          <p:cNvSpPr>
            <a:spLocks noGrp="1" noChangeArrowheads="1"/>
          </p:cNvSpPr>
          <p:nvPr>
            <p:ph type="body" idx="1"/>
          </p:nvPr>
        </p:nvSpPr>
        <p:spPr>
          <a:xfrm>
            <a:off x="503238" y="1768475"/>
            <a:ext cx="2197100" cy="2965450"/>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600"/>
              <a:t>Currently:</a:t>
            </a:r>
          </a:p>
          <a:p>
            <a:pPr lvl="1" indent="-28098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400"/>
              <a:t>HD MTX</a:t>
            </a:r>
          </a:p>
          <a:p>
            <a:pPr lvl="1" indent="-28098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400"/>
              <a:t>mitotane</a:t>
            </a:r>
          </a:p>
          <a:p>
            <a:pPr lvl="1" indent="-28098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400"/>
              <a:t>busulfan</a:t>
            </a:r>
          </a:p>
          <a:p>
            <a:pPr lvl="1" indent="-28098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400"/>
              <a:t>13-cis-RA</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2400"/>
          </a:p>
        </p:txBody>
      </p:sp>
      <p:sp>
        <p:nvSpPr>
          <p:cNvPr id="8195" name="Text Box 3"/>
          <p:cNvSpPr txBox="1">
            <a:spLocks noChangeArrowheads="1"/>
          </p:cNvSpPr>
          <p:nvPr/>
        </p:nvSpPr>
        <p:spPr bwMode="auto">
          <a:xfrm>
            <a:off x="6659563" y="1738313"/>
            <a:ext cx="3060700" cy="436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8080" rIns="0" bIns="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1pPr>
            <a:lvl2pPr indent="-2809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9pPr>
          </a:lstStyle>
          <a:p>
            <a:pPr>
              <a:spcAft>
                <a:spcPts val="1425"/>
              </a:spcAft>
              <a:buClrTx/>
              <a:buFontTx/>
              <a:buNone/>
            </a:pPr>
            <a:r>
              <a:rPr lang="en-AU" sz="2600"/>
              <a:t>Opportunities:</a:t>
            </a:r>
          </a:p>
          <a:p>
            <a:pPr lvl="1">
              <a:spcAft>
                <a:spcPts val="1138"/>
              </a:spcAft>
              <a:buClrTx/>
              <a:buFontTx/>
              <a:buNone/>
            </a:pPr>
            <a:r>
              <a:rPr lang="en-AU" sz="2400"/>
              <a:t>5FU</a:t>
            </a:r>
          </a:p>
          <a:p>
            <a:pPr lvl="1">
              <a:spcAft>
                <a:spcPts val="1138"/>
              </a:spcAft>
              <a:buClrTx/>
              <a:buFontTx/>
              <a:buNone/>
            </a:pPr>
            <a:r>
              <a:rPr lang="en-AU" sz="2400"/>
              <a:t>imatinib</a:t>
            </a:r>
          </a:p>
          <a:p>
            <a:pPr lvl="1">
              <a:spcAft>
                <a:spcPts val="1138"/>
              </a:spcAft>
              <a:buClrTx/>
              <a:buFontTx/>
              <a:buNone/>
            </a:pPr>
            <a:r>
              <a:rPr lang="en-AU" sz="2400"/>
              <a:t>sunitinib</a:t>
            </a:r>
          </a:p>
          <a:p>
            <a:pPr lvl="1">
              <a:spcAft>
                <a:spcPts val="1138"/>
              </a:spcAft>
              <a:buClrTx/>
              <a:buFontTx/>
              <a:buNone/>
            </a:pPr>
            <a:r>
              <a:rPr lang="en-AU" sz="2400"/>
              <a:t>other nibs</a:t>
            </a:r>
          </a:p>
          <a:p>
            <a:pPr lvl="1">
              <a:spcAft>
                <a:spcPts val="1138"/>
              </a:spcAft>
              <a:buClrTx/>
              <a:buFontTx/>
              <a:buNone/>
            </a:pPr>
            <a:r>
              <a:rPr lang="en-AU" sz="2400"/>
              <a:t>mTOR inhs</a:t>
            </a:r>
          </a:p>
          <a:p>
            <a:pPr lvl="1">
              <a:spcAft>
                <a:spcPts val="1138"/>
              </a:spcAft>
              <a:buClrTx/>
              <a:buFontTx/>
              <a:buNone/>
            </a:pPr>
            <a:r>
              <a:rPr lang="en-AU" sz="2400"/>
              <a:t>MoAbs</a:t>
            </a:r>
          </a:p>
          <a:p>
            <a:pPr lvl="1">
              <a:spcAft>
                <a:spcPts val="1138"/>
              </a:spcAft>
              <a:buClrTx/>
              <a:buFontTx/>
              <a:buNone/>
            </a:pPr>
            <a:r>
              <a:rPr lang="en-AU" sz="2400"/>
              <a:t>all new agents</a:t>
            </a:r>
          </a:p>
          <a:p>
            <a:pPr lvl="1">
              <a:spcAft>
                <a:spcPts val="1138"/>
              </a:spcAft>
              <a:buClrTx/>
              <a:buFontTx/>
              <a:buNone/>
            </a:pPr>
            <a:endParaRPr lang="en-AU" sz="2400"/>
          </a:p>
        </p:txBody>
      </p:sp>
      <p:sp>
        <p:nvSpPr>
          <p:cNvPr id="8196" name="Text Box 4"/>
          <p:cNvSpPr txBox="1">
            <a:spLocks noChangeArrowheads="1"/>
          </p:cNvSpPr>
          <p:nvPr/>
        </p:nvSpPr>
        <p:spPr bwMode="auto">
          <a:xfrm>
            <a:off x="2520950" y="2968625"/>
            <a:ext cx="4319588" cy="3908425"/>
          </a:xfrm>
          <a:prstGeom prst="rect">
            <a:avLst/>
          </a:prstGeom>
          <a:noFill/>
          <a:ln w="9360"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8080" rIns="0" bIns="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SimSun" charset="0"/>
                <a:cs typeface="SimSun" charset="0"/>
              </a:defRPr>
            </a:lvl9pPr>
          </a:lstStyle>
          <a:p>
            <a:pPr algn="ctr">
              <a:spcAft>
                <a:spcPts val="1425"/>
              </a:spcAft>
              <a:buClrTx/>
              <a:buFontTx/>
              <a:buNone/>
            </a:pPr>
            <a:r>
              <a:rPr lang="en-AU" sz="3200"/>
              <a:t>Prerequisite features:</a:t>
            </a:r>
          </a:p>
          <a:p>
            <a:pPr algn="ctr">
              <a:spcAft>
                <a:spcPts val="1425"/>
              </a:spcAft>
              <a:buClrTx/>
              <a:buFontTx/>
              <a:buNone/>
            </a:pPr>
            <a:r>
              <a:rPr lang="en-AU" sz="3200"/>
              <a:t>narrow therapeutic index</a:t>
            </a:r>
          </a:p>
          <a:p>
            <a:pPr algn="ctr">
              <a:spcAft>
                <a:spcPts val="1425"/>
              </a:spcAft>
              <a:buClrTx/>
              <a:buFontTx/>
              <a:buNone/>
            </a:pPr>
            <a:r>
              <a:rPr lang="en-AU" sz="3200"/>
              <a:t>large interpatient variability</a:t>
            </a:r>
          </a:p>
          <a:p>
            <a:pPr algn="ctr">
              <a:spcAft>
                <a:spcPts val="1425"/>
              </a:spcAft>
              <a:buClrTx/>
              <a:buFontTx/>
              <a:buNone/>
            </a:pPr>
            <a:r>
              <a:rPr lang="en-AU" sz="3200"/>
              <a:t>exposure-response relationship</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4500563"/>
            <a:ext cx="3959225"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79388"/>
            <a:ext cx="8999538" cy="4319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9" name="AutoShape 3"/>
          <p:cNvSpPr>
            <a:spLocks noChangeArrowheads="1"/>
          </p:cNvSpPr>
          <p:nvPr/>
        </p:nvSpPr>
        <p:spPr bwMode="auto">
          <a:xfrm>
            <a:off x="5148263" y="3024188"/>
            <a:ext cx="4392612" cy="360362"/>
          </a:xfrm>
          <a:prstGeom prst="roundRect">
            <a:avLst>
              <a:gd name="adj" fmla="val 440"/>
            </a:avLst>
          </a:prstGeom>
          <a:noFill/>
          <a:ln w="36000" cap="flat">
            <a:solidFill>
              <a:srgbClr val="FF33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20" name="AutoShape 4"/>
          <p:cNvSpPr>
            <a:spLocks noChangeArrowheads="1"/>
          </p:cNvSpPr>
          <p:nvPr/>
        </p:nvSpPr>
        <p:spPr bwMode="auto">
          <a:xfrm rot="10800000">
            <a:off x="1260475" y="3784600"/>
            <a:ext cx="1800225" cy="333375"/>
          </a:xfrm>
          <a:prstGeom prst="roundRect">
            <a:avLst>
              <a:gd name="adj" fmla="val 889"/>
            </a:avLst>
          </a:prstGeom>
          <a:noFill/>
          <a:ln w="36000" cap="flat">
            <a:solidFill>
              <a:srgbClr val="FF33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21" name="AutoShape 5"/>
          <p:cNvSpPr>
            <a:spLocks noChangeArrowheads="1"/>
          </p:cNvSpPr>
          <p:nvPr/>
        </p:nvSpPr>
        <p:spPr bwMode="auto">
          <a:xfrm>
            <a:off x="720725" y="2519363"/>
            <a:ext cx="4140200" cy="541337"/>
          </a:xfrm>
          <a:prstGeom prst="roundRect">
            <a:avLst>
              <a:gd name="adj" fmla="val 440"/>
            </a:avLst>
          </a:prstGeom>
          <a:noFill/>
          <a:ln w="46800" cap="flat">
            <a:solidFill>
              <a:srgbClr val="FF33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22" name="AutoShape 6"/>
          <p:cNvSpPr>
            <a:spLocks noChangeArrowheads="1"/>
          </p:cNvSpPr>
          <p:nvPr/>
        </p:nvSpPr>
        <p:spPr bwMode="auto">
          <a:xfrm>
            <a:off x="7632700" y="3959225"/>
            <a:ext cx="539750" cy="360363"/>
          </a:xfrm>
          <a:prstGeom prst="roundRect">
            <a:avLst>
              <a:gd name="adj" fmla="val 440"/>
            </a:avLst>
          </a:prstGeom>
          <a:noFill/>
          <a:ln w="36000" cap="flat">
            <a:solidFill>
              <a:srgbClr val="FF33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transition xmlns:p14="http://schemas.microsoft.com/office/powerpoint/2010/main" spd="slow"/>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240088"/>
            <a:ext cx="5580062" cy="3960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Rectangle 2"/>
          <p:cNvSpPr>
            <a:spLocks noGrp="1" noChangeArrowheads="1"/>
          </p:cNvSpPr>
          <p:nvPr>
            <p:ph type="title"/>
          </p:nvPr>
        </p:nvSpPr>
        <p:spPr>
          <a:xfrm>
            <a:off x="503238" y="177800"/>
            <a:ext cx="9070975" cy="1262063"/>
          </a:xfrm>
          <a:ln/>
        </p:spPr>
        <p:txBody>
          <a:bodyPr tIns="352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4000"/>
              <a:t>RCT: PK-guided 5FU dosing in H&amp;N Ca</a:t>
            </a:r>
          </a:p>
        </p:txBody>
      </p:sp>
      <p:sp>
        <p:nvSpPr>
          <p:cNvPr id="10243" name="Text Box 3"/>
          <p:cNvSpPr txBox="1">
            <a:spLocks noChangeArrowheads="1"/>
          </p:cNvSpPr>
          <p:nvPr/>
        </p:nvSpPr>
        <p:spPr bwMode="auto">
          <a:xfrm>
            <a:off x="938213" y="2201863"/>
            <a:ext cx="3382962" cy="85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122 patients</a:t>
            </a:r>
          </a:p>
          <a:p>
            <a:pPr>
              <a:buClrTx/>
              <a:buFontTx/>
              <a:buNone/>
            </a:pPr>
            <a:r>
              <a:rPr lang="en-AU"/>
              <a:t>5FU 1g/m2/d civ x 4d (3 cycles)</a:t>
            </a:r>
          </a:p>
          <a:p>
            <a:pPr>
              <a:buClrTx/>
              <a:buFontTx/>
              <a:buNone/>
            </a:pPr>
            <a:r>
              <a:rPr lang="en-AU"/>
              <a:t>Standard dosing vs PK-guided</a:t>
            </a:r>
          </a:p>
        </p:txBody>
      </p:sp>
      <p:sp>
        <p:nvSpPr>
          <p:cNvPr id="10244" name="Text Box 4"/>
          <p:cNvSpPr txBox="1">
            <a:spLocks noChangeArrowheads="1"/>
          </p:cNvSpPr>
          <p:nvPr/>
        </p:nvSpPr>
        <p:spPr bwMode="auto">
          <a:xfrm>
            <a:off x="6461125" y="6480175"/>
            <a:ext cx="29749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0"/>
                <a:cs typeface="SimSun" charset="0"/>
              </a:defRPr>
            </a:lvl9pPr>
          </a:lstStyle>
          <a:p>
            <a:pPr>
              <a:buClrTx/>
              <a:buFontTx/>
              <a:buNone/>
            </a:pPr>
            <a:r>
              <a:rPr lang="en-AU"/>
              <a:t>Fety et al, Clin Ca Res 1998</a:t>
            </a: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88" y="1260475"/>
            <a:ext cx="5140325" cy="3240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6" name="Line 6"/>
          <p:cNvSpPr>
            <a:spLocks noChangeShapeType="1"/>
          </p:cNvSpPr>
          <p:nvPr/>
        </p:nvSpPr>
        <p:spPr bwMode="auto">
          <a:xfrm>
            <a:off x="2700338" y="3600450"/>
            <a:ext cx="1587" cy="1079500"/>
          </a:xfrm>
          <a:prstGeom prst="line">
            <a:avLst/>
          </a:prstGeom>
          <a:noFill/>
          <a:ln w="9360" cap="flat">
            <a:solidFill>
              <a:srgbClr val="FF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247" name="Line 7"/>
          <p:cNvSpPr>
            <a:spLocks noChangeShapeType="1"/>
          </p:cNvSpPr>
          <p:nvPr/>
        </p:nvSpPr>
        <p:spPr bwMode="auto">
          <a:xfrm>
            <a:off x="4319588" y="5580063"/>
            <a:ext cx="1587" cy="720725"/>
          </a:xfrm>
          <a:prstGeom prst="line">
            <a:avLst/>
          </a:prstGeom>
          <a:noFill/>
          <a:ln w="9360" cap="flat">
            <a:solidFill>
              <a:srgbClr val="FF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Tree>
  </p:cSld>
  <p:clrMapOvr>
    <a:masterClrMapping/>
  </p:clrMapOvr>
  <p:transition xmlns:p14="http://schemas.microsoft.com/office/powerpoint/2010/main" spd="slow"/>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503238" y="30162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t>Gamelin et al JCO 2008</a:t>
            </a:r>
            <a:br>
              <a:rPr lang="en-AU"/>
            </a:br>
            <a:r>
              <a:rPr lang="en-AU" sz="3200"/>
              <a:t>5FU 8hr infusion weekly</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563688"/>
            <a:ext cx="9359900" cy="521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7" name="AutoShape 3"/>
          <p:cNvSpPr>
            <a:spLocks noChangeArrowheads="1"/>
          </p:cNvSpPr>
          <p:nvPr/>
        </p:nvSpPr>
        <p:spPr bwMode="auto">
          <a:xfrm>
            <a:off x="647824" y="4859957"/>
            <a:ext cx="4247257" cy="360362"/>
          </a:xfrm>
          <a:prstGeom prst="roundRect">
            <a:avLst>
              <a:gd name="adj" fmla="val 440"/>
            </a:avLst>
          </a:prstGeom>
          <a:noFill/>
          <a:ln w="36000" cap="flat">
            <a:solidFill>
              <a:srgbClr val="FF33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SimSun"/>
      </a:majorFont>
      <a:minorFont>
        <a:latin typeface="Arial"/>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SimSun" charset="0"/>
            <a:cs typeface="SimSu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SimSun" charset="0"/>
            <a:cs typeface="SimSu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34512</TotalTime>
  <Words>2155</Words>
  <Application>Microsoft Macintosh PowerPoint</Application>
  <PresentationFormat>Custom</PresentationFormat>
  <Paragraphs>261</Paragraphs>
  <Slides>36</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Times New Roman</vt:lpstr>
      <vt:lpstr>Arial</vt:lpstr>
      <vt:lpstr>SimSun</vt:lpstr>
      <vt:lpstr>Arial Unicode MS</vt:lpstr>
      <vt:lpstr>Wingdings</vt:lpstr>
      <vt:lpstr>Symbol</vt:lpstr>
      <vt:lpstr>VlfbtgTimes-Roman</vt:lpstr>
      <vt:lpstr>msgothic</vt:lpstr>
      <vt:lpstr>Office Theme</vt:lpstr>
      <vt:lpstr>Pharmacokinetics Tools for Early Phase Trials or Personalised Therapy by  Dose Optimisation</vt:lpstr>
      <vt:lpstr>Six Points</vt:lpstr>
      <vt:lpstr>Six Points (2)</vt:lpstr>
      <vt:lpstr>Current Approach to Dose Selection Needs Improvement</vt:lpstr>
      <vt:lpstr>Cancer Clinical Trials</vt:lpstr>
      <vt:lpstr>TDM in Cancer</vt:lpstr>
      <vt:lpstr>PowerPoint Presentation</vt:lpstr>
      <vt:lpstr>RCT: PK-guided 5FU dosing in H&amp;N Ca</vt:lpstr>
      <vt:lpstr>Gamelin et al JCO 2008 5FU 8hr infusion weekly</vt:lpstr>
      <vt:lpstr>Gamelin et al JCO 2008</vt:lpstr>
      <vt:lpstr>Individualized 5FU dosing in metastatic CRC</vt:lpstr>
      <vt:lpstr>Individualised 5FU dosing in metastatic CRC</vt:lpstr>
      <vt:lpstr>Salamone et al ASCO GI 2017</vt:lpstr>
      <vt:lpstr>Deflexifol: a new formulation of 5FU phase I trial, 46 hr infusion</vt:lpstr>
      <vt:lpstr>PK Variability of Targeted Therapies</vt:lpstr>
      <vt:lpstr>Imatinib</vt:lpstr>
      <vt:lpstr>Imatinib- substantial interpatient variability</vt:lpstr>
      <vt:lpstr>Imatinib in CML: plasma exposure drives PD, not dose</vt:lpstr>
      <vt:lpstr>Imatinib Trough Level Correlates with Response in GIST</vt:lpstr>
      <vt:lpstr>PowerPoint Presentation</vt:lpstr>
      <vt:lpstr>PowerPoint Presentation</vt:lpstr>
      <vt:lpstr>PowerPoint Presentation</vt:lpstr>
      <vt:lpstr>Sunitinib in RCC – similar to Imatinib</vt:lpstr>
      <vt:lpstr>PowerPoint Presentation</vt:lpstr>
      <vt:lpstr>Some Issues with TDM</vt:lpstr>
      <vt:lpstr>PowerPoint Presentation</vt:lpstr>
      <vt:lpstr>PowerPoint Presentation</vt:lpstr>
      <vt:lpstr>Dose Optimization: Alternatives to TDM</vt:lpstr>
      <vt:lpstr>Pharmacogenomics of Fluoropyrimidines</vt:lpstr>
      <vt:lpstr>PowerPoint Presentation</vt:lpstr>
      <vt:lpstr>Pharmacogenomics of 5FU</vt:lpstr>
      <vt:lpstr>PowerPoint Presentation</vt:lpstr>
      <vt:lpstr>PowerPoint Presentation</vt:lpstr>
      <vt:lpstr>PGx not ready for prime time</vt:lpstr>
      <vt:lpstr>PowerPoint Presentation</vt:lpstr>
      <vt:lpstr>Conclusions: Dose Individualisation via Drug Measurement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Pharmacokinetics Tools for Early Phase Trials or Personalised Therapy by  Dose Optimisation</dc:title>
  <dc:creator>Stephen Ackland</dc:creator>
  <cp:lastModifiedBy>Stephen Ackland</cp:lastModifiedBy>
  <cp:revision>5</cp:revision>
  <cp:lastPrinted>1601-01-01T00:00:00Z</cp:lastPrinted>
  <dcterms:created xsi:type="dcterms:W3CDTF">2017-02-16T12:21:39Z</dcterms:created>
  <dcterms:modified xsi:type="dcterms:W3CDTF">2017-04-19T02:13:09Z</dcterms:modified>
</cp:coreProperties>
</file>