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74" r:id="rId4"/>
    <p:sldId id="262" r:id="rId5"/>
    <p:sldId id="265" r:id="rId6"/>
    <p:sldId id="270" r:id="rId7"/>
    <p:sldId id="271" r:id="rId8"/>
    <p:sldId id="267" r:id="rId9"/>
    <p:sldId id="272" r:id="rId10"/>
    <p:sldId id="266" r:id="rId11"/>
    <p:sldId id="268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51344-F650-4826-85FC-38603C722406}" type="datetimeFigureOut">
              <a:rPr lang="en-AU" smtClean="0"/>
              <a:t>22/03/2017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B289D-626C-438A-B1E2-7BD2DE74A1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1457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The Bright Alliance aims to accelerate world class research in cancer prevention, treatment and care and provide access for more patients to this research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B289D-626C-438A-B1E2-7BD2DE74A107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1631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au/url?sa=i&amp;rct=j&amp;q=&amp;esrc=s&amp;source=images&amp;cd=&amp;cad=rja&amp;uact=8&amp;ved=0ahUKEwiy8_aAh8rNAhUGGpQKHSqBC28QjRwIBw&amp;url=http://www.avocastreet.com/shing/&amp;bvm=bv.125596728,d.dGo&amp;psig=AFQjCNGEq25w6L2XvvsTIAYuSxrFN6YfQg&amp;ust=1467180382680205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SCR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" y="5807075"/>
            <a:ext cx="8915400" cy="1050925"/>
          </a:xfrm>
        </p:spPr>
        <p:txBody>
          <a:bodyPr>
            <a:normAutofit/>
          </a:bodyPr>
          <a:lstStyle/>
          <a:p>
            <a:r>
              <a:rPr lang="en-AU" sz="2800" dirty="0"/>
              <a:t>Dr Charlotte Lemech </a:t>
            </a:r>
          </a:p>
          <a:p>
            <a:r>
              <a:rPr lang="en-AU" sz="2800" dirty="0"/>
              <a:t>Medical Director, Scientia Clinical Research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35" y="76199"/>
            <a:ext cx="7641166" cy="573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41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379378"/>
            <a:ext cx="5715000" cy="1143000"/>
          </a:xfrm>
        </p:spPr>
        <p:txBody>
          <a:bodyPr>
            <a:normAutofit/>
          </a:bodyPr>
          <a:lstStyle/>
          <a:p>
            <a:r>
              <a:rPr lang="en-AU" dirty="0"/>
              <a:t>What makes </a:t>
            </a:r>
            <a:r>
              <a:rPr lang="en-AU" dirty="0" err="1"/>
              <a:t>Scientia</a:t>
            </a:r>
            <a:r>
              <a:rPr lang="en-AU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920010"/>
            <a:ext cx="8534401" cy="4206153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		The View!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270" y="2758210"/>
            <a:ext cx="3410530" cy="30329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946" y="0"/>
            <a:ext cx="2880320" cy="1235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750885"/>
            <a:ext cx="5410201" cy="30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59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4876800" cy="702599"/>
          </a:xfrm>
        </p:spPr>
        <p:txBody>
          <a:bodyPr>
            <a:normAutofit fontScale="90000"/>
          </a:bodyPr>
          <a:lstStyle/>
          <a:p>
            <a:r>
              <a:rPr lang="en-AU" dirty="0"/>
              <a:t>Trial One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6122701" cy="5653237"/>
          </a:xfrm>
        </p:spPr>
        <p:txBody>
          <a:bodyPr>
            <a:normAutofit fontScale="85000" lnSpcReduction="10000"/>
          </a:bodyPr>
          <a:lstStyle/>
          <a:p>
            <a:r>
              <a:rPr lang="en-AU" dirty="0"/>
              <a:t>Automates clinic operations to manage recruitment, data management and sample tracking </a:t>
            </a:r>
          </a:p>
          <a:p>
            <a:r>
              <a:rPr lang="en-AU" dirty="0"/>
              <a:t>Real-time study data collection to reduce errors and improve timelines</a:t>
            </a:r>
          </a:p>
          <a:p>
            <a:r>
              <a:rPr lang="en-AU" dirty="0"/>
              <a:t>Integrates with bedside patient monitoring, telemetry, ECGs</a:t>
            </a:r>
          </a:p>
          <a:p>
            <a:r>
              <a:rPr lang="en-AU" dirty="0"/>
              <a:t>Supports open-label, single and double blinding</a:t>
            </a:r>
          </a:p>
          <a:p>
            <a:r>
              <a:rPr lang="en-AU" dirty="0"/>
              <a:t>Generates schedules and provides appointment reminder notifications</a:t>
            </a:r>
          </a:p>
          <a:p>
            <a:r>
              <a:rPr lang="en-AU" dirty="0"/>
              <a:t>Allows remote monitoring</a:t>
            </a:r>
          </a:p>
          <a:p>
            <a:r>
              <a:rPr lang="en-AU" dirty="0"/>
              <a:t>Tablet-compatible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946" y="0"/>
            <a:ext cx="2880320" cy="1235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300" y="2514600"/>
            <a:ext cx="2724965" cy="268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21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4525963"/>
          </a:xfrm>
        </p:spPr>
        <p:txBody>
          <a:bodyPr/>
          <a:lstStyle/>
          <a:p>
            <a:r>
              <a:rPr lang="en-AU" dirty="0"/>
              <a:t>The People </a:t>
            </a:r>
          </a:p>
          <a:p>
            <a:pPr lvl="1"/>
            <a:r>
              <a:rPr lang="en-AU" dirty="0"/>
              <a:t>at SCR, POWH and UNSW</a:t>
            </a:r>
          </a:p>
          <a:p>
            <a:endParaRPr lang="en-AU" dirty="0"/>
          </a:p>
          <a:p>
            <a:r>
              <a:rPr lang="en-AU" dirty="0"/>
              <a:t>The Collaborations </a:t>
            </a:r>
          </a:p>
          <a:p>
            <a:pPr lvl="1"/>
            <a:r>
              <a:rPr lang="en-AU" dirty="0"/>
              <a:t>The Bright Alliance  </a:t>
            </a:r>
          </a:p>
          <a:p>
            <a:pPr lvl="1"/>
            <a:r>
              <a:rPr lang="en-AU" dirty="0"/>
              <a:t>NECTA</a:t>
            </a:r>
          </a:p>
          <a:p>
            <a:pPr lvl="1"/>
            <a:r>
              <a:rPr lang="en-AU" dirty="0"/>
              <a:t>Australian sites</a:t>
            </a:r>
          </a:p>
          <a:p>
            <a:pPr lvl="1"/>
            <a:r>
              <a:rPr lang="en-AU" dirty="0"/>
              <a:t>International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946" y="0"/>
            <a:ext cx="2880320" cy="1235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05000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22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2000" cy="994122"/>
          </a:xfrm>
        </p:spPr>
        <p:txBody>
          <a:bodyPr>
            <a:normAutofit/>
          </a:bodyPr>
          <a:lstStyle/>
          <a:p>
            <a:r>
              <a:rPr lang="en-AU" sz="4000" dirty="0"/>
              <a:t>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371599"/>
            <a:ext cx="5257800" cy="2255945"/>
          </a:xfrm>
        </p:spPr>
        <p:txBody>
          <a:bodyPr>
            <a:noAutofit/>
          </a:bodyPr>
          <a:lstStyle/>
          <a:p>
            <a:r>
              <a:rPr lang="en-AU" sz="1800" dirty="0"/>
              <a:t>The first purpose built, publicly funded early phase clinical trials facility in NSW  </a:t>
            </a:r>
          </a:p>
          <a:p>
            <a:r>
              <a:rPr lang="en-AU" sz="1800" dirty="0"/>
              <a:t>Controlled entity owned by UNSW and funded by UNSW, NSW and commonwealth government</a:t>
            </a:r>
          </a:p>
          <a:p>
            <a:r>
              <a:rPr lang="en-AU" sz="1800" dirty="0"/>
              <a:t>Located within the Bright Alliance Building with the </a:t>
            </a:r>
            <a:r>
              <a:rPr lang="en-AU" sz="1800" dirty="0" err="1"/>
              <a:t>Nelune</a:t>
            </a:r>
            <a:r>
              <a:rPr lang="en-AU" sz="1800" dirty="0"/>
              <a:t> Comprehensive Cancer Centre and the Sydney Children’s Hospital</a:t>
            </a:r>
          </a:p>
          <a:p>
            <a:pPr marL="457200" indent="-457200"/>
            <a:endParaRPr lang="en-AU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3526C6B-5EAE-495E-8613-70883B1CDC9D}" type="slidenum">
              <a:rPr lang="en-AU" smtClean="0"/>
              <a:pPr/>
              <a:t>2</a:t>
            </a:fld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44624"/>
            <a:ext cx="2880320" cy="1235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735495"/>
            <a:ext cx="3619116" cy="26653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13300" y="2231569"/>
            <a:ext cx="4775199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93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5440798" cy="5257800"/>
          </a:xfrm>
        </p:spPr>
        <p:txBody>
          <a:bodyPr>
            <a:normAutofit/>
          </a:bodyPr>
          <a:lstStyle/>
          <a:p>
            <a:endParaRPr lang="en-AU" sz="2000" dirty="0"/>
          </a:p>
          <a:p>
            <a:r>
              <a:rPr lang="en-AU" sz="2000" dirty="0"/>
              <a:t>Co-located in a major research precinct with Prince of Wales Hospital, Royal Hospital for Women, Sydney Children’s Hospital, UNSW and the Lowy Cancer Research Centre </a:t>
            </a:r>
          </a:p>
          <a:p>
            <a:pPr marL="457200" indent="-457200"/>
            <a:endParaRPr lang="en-AU" sz="2000" dirty="0"/>
          </a:p>
          <a:p>
            <a:r>
              <a:rPr lang="en-AU" sz="2000" dirty="0"/>
              <a:t>Creating a research hub to:</a:t>
            </a:r>
          </a:p>
          <a:p>
            <a:pPr lvl="1"/>
            <a:r>
              <a:rPr lang="en-AU" sz="1800" dirty="0"/>
              <a:t>Provide more opportunities for patients to be </a:t>
            </a:r>
          </a:p>
          <a:p>
            <a:pPr marL="457200" lvl="1" indent="0">
              <a:buNone/>
            </a:pPr>
            <a:r>
              <a:rPr lang="en-AU" sz="1800" dirty="0"/>
              <a:t>	included in clinical trials</a:t>
            </a:r>
          </a:p>
          <a:p>
            <a:pPr lvl="1"/>
            <a:r>
              <a:rPr lang="en-AU" sz="1800" dirty="0"/>
              <a:t>Enhance the skills and knowledge of clinical </a:t>
            </a:r>
          </a:p>
          <a:p>
            <a:pPr marL="457200" lvl="1" indent="0">
              <a:buNone/>
            </a:pPr>
            <a:r>
              <a:rPr lang="en-AU" sz="1800" dirty="0"/>
              <a:t>	researchers and ancillary staff</a:t>
            </a:r>
          </a:p>
          <a:p>
            <a:pPr lvl="1"/>
            <a:r>
              <a:rPr lang="en-AU" sz="1800" dirty="0"/>
              <a:t>Create career opportunities for staff wanting </a:t>
            </a:r>
          </a:p>
          <a:p>
            <a:pPr marL="457200" lvl="1" indent="0">
              <a:buNone/>
            </a:pPr>
            <a:r>
              <a:rPr lang="en-AU" sz="1800" dirty="0"/>
              <a:t>	to specialise in clinical research</a:t>
            </a:r>
          </a:p>
          <a:p>
            <a:pPr lvl="1"/>
            <a:r>
              <a:rPr lang="en-AU" sz="1800" dirty="0"/>
              <a:t>Establish a support network for researchers </a:t>
            </a:r>
          </a:p>
          <a:p>
            <a:pPr marL="457200" lvl="1" indent="0">
              <a:buNone/>
            </a:pPr>
            <a:r>
              <a:rPr lang="en-AU" sz="1800" dirty="0"/>
              <a:t>	to increase trial activity and share ideas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3858"/>
            <a:ext cx="2880320" cy="1235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038600"/>
            <a:ext cx="3352800" cy="2720565"/>
          </a:xfrm>
          <a:prstGeom prst="rect">
            <a:avLst/>
          </a:prstGeom>
        </p:spPr>
      </p:pic>
      <p:pic>
        <p:nvPicPr>
          <p:cNvPr id="7" name="Picture 4" descr="C:\Users\z9901024\Desktop\images for handout\powerpoint images\Lowy_home_v13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771006"/>
            <a:ext cx="1889270" cy="111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z9901024\Desktop\images for handout\powerpoint images\Lowy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514600"/>
            <a:ext cx="1438069" cy="143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z9901024\Desktop\images for handout\powerpoint images\UNSW 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363414"/>
            <a:ext cx="1291180" cy="130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63414"/>
            <a:ext cx="1958940" cy="130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http://www.avocastreet.com/shing/imgs/POWH%20logo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6149"/>
            <a:ext cx="1121916" cy="109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www.schn.health.nsw.gov.au/files/styles/footer_entity/public/sch.png?itok=XFRdgZy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704" y="146323"/>
            <a:ext cx="1341096" cy="107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310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1143000"/>
          </a:xfrm>
        </p:spPr>
        <p:txBody>
          <a:bodyPr/>
          <a:lstStyle/>
          <a:p>
            <a:r>
              <a:rPr lang="en-AU" dirty="0"/>
              <a:t>The SCR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280920" cy="51125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AU" sz="3000" dirty="0"/>
              <a:t>Lisa Nelson, CEO </a:t>
            </a:r>
          </a:p>
          <a:p>
            <a:pPr marL="0" indent="0">
              <a:buNone/>
            </a:pPr>
            <a:r>
              <a:rPr lang="en-AU" sz="1900" dirty="0"/>
              <a:t>Extensive phase I and clinical trial operational expertise, both local and international including the established phase I centres, Nucleus Network in Melbourne and Linear in Perth.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sz="3000" dirty="0"/>
              <a:t>Charlotte Lemech, Medical Director</a:t>
            </a:r>
          </a:p>
          <a:p>
            <a:pPr marL="0" indent="0">
              <a:buNone/>
            </a:pPr>
            <a:r>
              <a:rPr lang="en-AU" sz="1900" dirty="0"/>
              <a:t>Medical Oncologist and investigator in over 30 oncology and haematology studies including first-in-patient studies in the UK and Australia.</a:t>
            </a:r>
          </a:p>
          <a:p>
            <a:pPr marL="0" indent="0">
              <a:buNone/>
            </a:pPr>
            <a:endParaRPr lang="en-AU" sz="2200" dirty="0"/>
          </a:p>
          <a:p>
            <a:pPr marL="0" indent="0">
              <a:buNone/>
            </a:pPr>
            <a:r>
              <a:rPr lang="en-AU" sz="3100" dirty="0"/>
              <a:t>Franziska Loehrer, Quality Systems Manager</a:t>
            </a:r>
          </a:p>
          <a:p>
            <a:pPr marL="0" indent="0">
              <a:buNone/>
            </a:pPr>
            <a:r>
              <a:rPr lang="en-AU" sz="1900" dirty="0"/>
              <a:t>Extensive phase I experience, including as General Manager of the phase I GSK unit previously located at Prince of Wales Hospital, Sydney</a:t>
            </a:r>
          </a:p>
          <a:p>
            <a:pPr marL="0" indent="0">
              <a:buNone/>
            </a:pPr>
            <a:endParaRPr lang="en-AU" sz="3000" dirty="0"/>
          </a:p>
          <a:p>
            <a:pPr marL="0" indent="0">
              <a:buNone/>
            </a:pPr>
            <a:r>
              <a:rPr lang="en-AU" sz="3000" dirty="0"/>
              <a:t>Justin Nash, Lab Manager</a:t>
            </a:r>
          </a:p>
          <a:p>
            <a:pPr marL="0" indent="0">
              <a:buNone/>
            </a:pPr>
            <a:r>
              <a:rPr lang="en-AU" sz="1900" dirty="0"/>
              <a:t>PhD (Organic Chemistry) with a particular interest in PD markers, Nuclear Magnetic Resonance, Liquid Chromatography-Mass Spectrometry and quantitation of peptides and small molecules.</a:t>
            </a:r>
          </a:p>
          <a:p>
            <a:pPr marL="0" indent="0">
              <a:buNone/>
            </a:pPr>
            <a:endParaRPr lang="en-AU" sz="19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44624"/>
            <a:ext cx="2880320" cy="123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82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5257800" cy="1066800"/>
          </a:xfrm>
        </p:spPr>
        <p:txBody>
          <a:bodyPr>
            <a:normAutofit/>
          </a:bodyPr>
          <a:lstStyle/>
          <a:p>
            <a:r>
              <a:rPr lang="en-AU" dirty="0"/>
              <a:t>The Facility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33500"/>
            <a:ext cx="4495800" cy="5448300"/>
          </a:xfrm>
        </p:spPr>
        <p:txBody>
          <a:bodyPr>
            <a:normAutofit fontScale="77500" lnSpcReduction="20000"/>
          </a:bodyPr>
          <a:lstStyle/>
          <a:p>
            <a:r>
              <a:rPr lang="en-AU" dirty="0"/>
              <a:t>First-in-human, first-in-patient clinical trials in patient groups and healthy volunteers</a:t>
            </a:r>
          </a:p>
          <a:p>
            <a:endParaRPr lang="en-AU" dirty="0"/>
          </a:p>
          <a:p>
            <a:r>
              <a:rPr lang="en-AU" dirty="0"/>
              <a:t>Ability to perform and support later phase trials in patient groups across therapeutic disciplines</a:t>
            </a:r>
          </a:p>
          <a:p>
            <a:endParaRPr lang="en-AU" dirty="0"/>
          </a:p>
          <a:p>
            <a:r>
              <a:rPr lang="en-AU" dirty="0"/>
              <a:t>Level 5</a:t>
            </a:r>
          </a:p>
          <a:p>
            <a:pPr lvl="1"/>
            <a:r>
              <a:rPr lang="en-AU" dirty="0"/>
              <a:t>17 consult rooms </a:t>
            </a:r>
          </a:p>
          <a:p>
            <a:pPr lvl="1"/>
            <a:r>
              <a:rPr lang="en-AU" dirty="0"/>
              <a:t>2 procedure rooms</a:t>
            </a:r>
          </a:p>
          <a:p>
            <a:pPr lvl="1"/>
            <a:r>
              <a:rPr lang="en-AU" dirty="0"/>
              <a:t>Board room and offices</a:t>
            </a:r>
          </a:p>
          <a:p>
            <a:pPr lvl="1"/>
            <a:r>
              <a:rPr lang="en-AU" dirty="0"/>
              <a:t>IP dispensing suite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333500"/>
            <a:ext cx="3606800" cy="2705100"/>
          </a:xfrm>
          <a:prstGeom prst="rect">
            <a:avLst/>
          </a:prstGeo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114800"/>
            <a:ext cx="3626556" cy="2719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44624"/>
            <a:ext cx="2880320" cy="123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65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600201"/>
            <a:ext cx="5715000" cy="428625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0532" y="2180133"/>
            <a:ext cx="4214019" cy="31605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46" y="0"/>
            <a:ext cx="2880320" cy="123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86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600200"/>
            <a:ext cx="4114800" cy="5029200"/>
          </a:xfrm>
        </p:spPr>
        <p:txBody>
          <a:bodyPr>
            <a:normAutofit fontScale="85000" lnSpcReduction="20000"/>
          </a:bodyPr>
          <a:lstStyle/>
          <a:p>
            <a:r>
              <a:rPr lang="en-AU" dirty="0"/>
              <a:t>Level 6 </a:t>
            </a:r>
          </a:p>
          <a:p>
            <a:pPr lvl="1"/>
            <a:r>
              <a:rPr lang="en-AU" dirty="0"/>
              <a:t>30 inpatient beds</a:t>
            </a:r>
          </a:p>
          <a:p>
            <a:pPr lvl="1"/>
            <a:r>
              <a:rPr lang="en-AU" dirty="0"/>
              <a:t>2- and 4- bed private rooms</a:t>
            </a:r>
          </a:p>
          <a:p>
            <a:pPr lvl="1"/>
            <a:r>
              <a:rPr lang="en-AU" dirty="0"/>
              <a:t>24-bed open ward</a:t>
            </a:r>
          </a:p>
          <a:p>
            <a:pPr lvl="1"/>
            <a:r>
              <a:rPr lang="en-AU" dirty="0"/>
              <a:t>Laboratory and freezer room</a:t>
            </a:r>
          </a:p>
          <a:p>
            <a:pPr lvl="1"/>
            <a:r>
              <a:rPr lang="en-AU" dirty="0"/>
              <a:t>IP suite</a:t>
            </a:r>
          </a:p>
          <a:p>
            <a:endParaRPr lang="en-AU" dirty="0"/>
          </a:p>
          <a:p>
            <a:r>
              <a:rPr lang="en-AU" dirty="0"/>
              <a:t>Ambulatory telemetry, blood pressure and </a:t>
            </a:r>
            <a:r>
              <a:rPr lang="en-AU" dirty="0" err="1"/>
              <a:t>holter</a:t>
            </a:r>
            <a:r>
              <a:rPr lang="en-AU" dirty="0"/>
              <a:t> monitoring, spirometry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38" y="102704"/>
            <a:ext cx="4739862" cy="3554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44624"/>
            <a:ext cx="2880320" cy="1235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25786"/>
            <a:ext cx="4724400" cy="287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17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lnSpcReduction="10000"/>
          </a:bodyPr>
          <a:lstStyle/>
          <a:p>
            <a:r>
              <a:rPr lang="en-AU" dirty="0"/>
              <a:t>Pharmacy services</a:t>
            </a:r>
          </a:p>
          <a:p>
            <a:pPr lvl="1"/>
            <a:r>
              <a:rPr lang="en-AU" dirty="0"/>
              <a:t>Temperature monitored IP storage area</a:t>
            </a:r>
          </a:p>
          <a:p>
            <a:pPr lvl="1"/>
            <a:r>
              <a:rPr lang="en-AU" dirty="0"/>
              <a:t>Grade B manufacturing suite </a:t>
            </a:r>
          </a:p>
          <a:p>
            <a:pPr lvl="1"/>
            <a:endParaRPr lang="en-AU" dirty="0"/>
          </a:p>
          <a:p>
            <a:r>
              <a:rPr lang="en-AU" dirty="0"/>
              <a:t>Laboratory capabilities</a:t>
            </a:r>
          </a:p>
          <a:p>
            <a:pPr lvl="1"/>
            <a:r>
              <a:rPr lang="en-AU" dirty="0"/>
              <a:t>Receipt, distribution of samples</a:t>
            </a:r>
          </a:p>
          <a:p>
            <a:pPr lvl="1"/>
            <a:r>
              <a:rPr lang="en-AU" dirty="0"/>
              <a:t>Freezer room</a:t>
            </a:r>
          </a:p>
          <a:p>
            <a:pPr lvl="1"/>
            <a:r>
              <a:rPr lang="en-AU" dirty="0"/>
              <a:t>LCMS assay development and processing</a:t>
            </a:r>
          </a:p>
          <a:p>
            <a:pPr lvl="1"/>
            <a:r>
              <a:rPr lang="en-AU" dirty="0"/>
              <a:t>Biomarker development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44624"/>
            <a:ext cx="2880320" cy="123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32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491" y="2766218"/>
            <a:ext cx="5354109" cy="40155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946" y="0"/>
            <a:ext cx="2880320" cy="1235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5334000" cy="338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46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419</Words>
  <Application>Microsoft Office PowerPoint</Application>
  <PresentationFormat>On-screen Show (4:3)</PresentationFormat>
  <Paragraphs>81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SCR</vt:lpstr>
      <vt:lpstr>Overview</vt:lpstr>
      <vt:lpstr>PowerPoint Presentation</vt:lpstr>
      <vt:lpstr>The SCR Team</vt:lpstr>
      <vt:lpstr>The Facility</vt:lpstr>
      <vt:lpstr>PowerPoint Presentation</vt:lpstr>
      <vt:lpstr>PowerPoint Presentation</vt:lpstr>
      <vt:lpstr>PowerPoint Presentation</vt:lpstr>
      <vt:lpstr>PowerPoint Presentation</vt:lpstr>
      <vt:lpstr>What makes Scientia?</vt:lpstr>
      <vt:lpstr>Trial One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</dc:title>
  <dc:creator>Charlotte Lemech</dc:creator>
  <cp:lastModifiedBy>charlotte lemech</cp:lastModifiedBy>
  <cp:revision>29</cp:revision>
  <dcterms:created xsi:type="dcterms:W3CDTF">2006-08-16T00:00:00Z</dcterms:created>
  <dcterms:modified xsi:type="dcterms:W3CDTF">2017-03-22T11:36:24Z</dcterms:modified>
</cp:coreProperties>
</file>